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465" r:id="rId2"/>
    <p:sldId id="261" r:id="rId3"/>
    <p:sldId id="318" r:id="rId4"/>
    <p:sldId id="317" r:id="rId5"/>
    <p:sldId id="320" r:id="rId6"/>
    <p:sldId id="323" r:id="rId7"/>
    <p:sldId id="324" r:id="rId8"/>
    <p:sldId id="482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FFCC"/>
    <a:srgbClr val="F6FF00"/>
    <a:srgbClr val="FFFF99"/>
    <a:srgbClr val="FFCCFF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20" autoAdjust="0"/>
    <p:restoredTop sz="94660"/>
  </p:normalViewPr>
  <p:slideViewPr>
    <p:cSldViewPr>
      <p:cViewPr>
        <p:scale>
          <a:sx n="66" d="100"/>
          <a:sy n="66" d="100"/>
        </p:scale>
        <p:origin x="-1734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7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0C3744-97A4-4D39-9844-137E3CFD7E2F}" type="doc">
      <dgm:prSet loTypeId="urn:microsoft.com/office/officeart/2005/8/layout/hList2#1" loCatId="list" qsTypeId="urn:microsoft.com/office/officeart/2005/8/quickstyle/simple1#2" qsCatId="simple" csTypeId="urn:microsoft.com/office/officeart/2005/8/colors/accent1_2#7" csCatId="accent1" phldr="1"/>
      <dgm:spPr/>
      <dgm:t>
        <a:bodyPr/>
        <a:lstStyle/>
        <a:p>
          <a:endParaRPr lang="ru-RU"/>
        </a:p>
      </dgm:t>
    </dgm:pt>
    <dgm:pt modelId="{1BF6DBC1-2C10-4C12-A72D-3E89A4A71EFD}">
      <dgm:prSet phldrT="[Текст]"/>
      <dgm:spPr/>
      <dgm:t>
        <a:bodyPr/>
        <a:lstStyle/>
        <a:p>
          <a:r>
            <a:rPr lang="ru-RU" b="1" dirty="0" smtClean="0">
              <a:solidFill>
                <a:srgbClr val="C00000"/>
              </a:solidFill>
            </a:rPr>
            <a:t>Первая группа семей</a:t>
          </a:r>
          <a:endParaRPr lang="ru-RU" b="1" dirty="0">
            <a:solidFill>
              <a:srgbClr val="C00000"/>
            </a:solidFill>
          </a:endParaRPr>
        </a:p>
      </dgm:t>
    </dgm:pt>
    <dgm:pt modelId="{D8EC6603-0DFB-4167-BEE0-0ABB1CB2FF38}" type="parTrans" cxnId="{85E32000-3BFA-4D2E-9EE7-29F785ED5010}">
      <dgm:prSet/>
      <dgm:spPr/>
      <dgm:t>
        <a:bodyPr/>
        <a:lstStyle/>
        <a:p>
          <a:endParaRPr lang="ru-RU"/>
        </a:p>
      </dgm:t>
    </dgm:pt>
    <dgm:pt modelId="{A96D2E36-DF75-4224-B4E0-0869EDC4EE9D}" type="sibTrans" cxnId="{85E32000-3BFA-4D2E-9EE7-29F785ED5010}">
      <dgm:prSet/>
      <dgm:spPr/>
      <dgm:t>
        <a:bodyPr/>
        <a:lstStyle/>
        <a:p>
          <a:endParaRPr lang="ru-RU"/>
        </a:p>
      </dgm:t>
    </dgm:pt>
    <dgm:pt modelId="{FE520C21-6107-499D-8721-063A8BF5D98A}">
      <dgm:prSet phldrT="[Текст]" custT="1"/>
      <dgm:spPr>
        <a:solidFill>
          <a:schemeClr val="accent5">
            <a:lumMod val="20000"/>
            <a:lumOff val="80000"/>
          </a:schemeClr>
        </a:solidFill>
        <a:ln>
          <a:solidFill>
            <a:srgbClr val="C00000"/>
          </a:solidFill>
        </a:ln>
      </dgm:spPr>
      <dgm:t>
        <a:bodyPr/>
        <a:lstStyle/>
        <a:p>
          <a:r>
            <a:rPr lang="ru-RU" sz="1400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rPr>
            <a:t>уровень педагогической культуры достаточно высокий. В семье благоприятная нравственная и трудовая атмосфера. Они имеют общие установки, семейные ценности, традиции. У родителей сформированы знания и умения в области семейного воспитания, систематически занимаются с детьми, понимают и принимают их, поддерживают постоянную связь с детским садом.</a:t>
          </a:r>
          <a:endParaRPr lang="ru-RU" sz="1400" dirty="0">
            <a:solidFill>
              <a:srgbClr val="8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30F2A0F-8502-41F8-821A-58644E92FD6A}" type="parTrans" cxnId="{3E1BAD75-B62B-45CA-8A64-39CBABE512C1}">
      <dgm:prSet/>
      <dgm:spPr/>
      <dgm:t>
        <a:bodyPr/>
        <a:lstStyle/>
        <a:p>
          <a:endParaRPr lang="ru-RU"/>
        </a:p>
      </dgm:t>
    </dgm:pt>
    <dgm:pt modelId="{BB631B79-3DDE-4E46-A025-98598CD7CBE5}" type="sibTrans" cxnId="{3E1BAD75-B62B-45CA-8A64-39CBABE512C1}">
      <dgm:prSet/>
      <dgm:spPr/>
      <dgm:t>
        <a:bodyPr/>
        <a:lstStyle/>
        <a:p>
          <a:endParaRPr lang="ru-RU"/>
        </a:p>
      </dgm:t>
    </dgm:pt>
    <dgm:pt modelId="{CB799EF2-F6E8-4D73-A7FC-E1C10BAB075B}">
      <dgm:prSet phldrT="[Текст]"/>
      <dgm:spPr/>
      <dgm:t>
        <a:bodyPr/>
        <a:lstStyle/>
        <a:p>
          <a:r>
            <a:rPr lang="ru-RU" b="1" dirty="0" smtClean="0">
              <a:solidFill>
                <a:srgbClr val="C00000"/>
              </a:solidFill>
            </a:rPr>
            <a:t>Вторая группа семей</a:t>
          </a:r>
          <a:endParaRPr lang="ru-RU" b="1" dirty="0">
            <a:solidFill>
              <a:srgbClr val="C00000"/>
            </a:solidFill>
          </a:endParaRPr>
        </a:p>
      </dgm:t>
    </dgm:pt>
    <dgm:pt modelId="{C3FE082D-33AA-44AC-905B-4BBB5C1D4F5B}" type="parTrans" cxnId="{CDB84CB7-02AA-4FC6-9D8A-7BED9BA9E022}">
      <dgm:prSet/>
      <dgm:spPr/>
      <dgm:t>
        <a:bodyPr/>
        <a:lstStyle/>
        <a:p>
          <a:endParaRPr lang="ru-RU"/>
        </a:p>
      </dgm:t>
    </dgm:pt>
    <dgm:pt modelId="{07185716-C939-4D53-B38E-FEB427F41AC6}" type="sibTrans" cxnId="{CDB84CB7-02AA-4FC6-9D8A-7BED9BA9E022}">
      <dgm:prSet/>
      <dgm:spPr/>
      <dgm:t>
        <a:bodyPr/>
        <a:lstStyle/>
        <a:p>
          <a:endParaRPr lang="ru-RU"/>
        </a:p>
      </dgm:t>
    </dgm:pt>
    <dgm:pt modelId="{1F65181E-0CDC-4222-AE23-C4A3BEED4037}">
      <dgm:prSet phldrT="[Текст]" custT="1"/>
      <dgm:spPr>
        <a:solidFill>
          <a:schemeClr val="accent5">
            <a:lumMod val="20000"/>
            <a:lumOff val="80000"/>
          </a:schemeClr>
        </a:solidFill>
        <a:ln>
          <a:solidFill>
            <a:srgbClr val="800000"/>
          </a:solidFill>
        </a:ln>
      </dgm:spPr>
      <dgm:t>
        <a:bodyPr/>
        <a:lstStyle/>
        <a:p>
          <a:r>
            <a:rPr lang="ru-RU" sz="1400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rPr>
            <a:t>средний уровень педагогической культуры. Нравственная и трудовая атмосфера семьи является позитивной, имеет место семейные традиции, но отношения между взрослыми и детьми зачастую противоречивые, возникают конфликты. Родители обладают определёнными знаниями в области педагогики, но они отрывочны, недостаточно осмысленны, они не всегда умеют применять свои знания на практике, их воспитательные умения нуждаются в дальнейшем развитии.</a:t>
          </a:r>
          <a:endParaRPr lang="ru-RU" sz="1400" b="0" dirty="0">
            <a:solidFill>
              <a:srgbClr val="8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2A84876E-7C8D-4E26-93FF-696538765C1E}" type="parTrans" cxnId="{39A09364-2BA7-4E56-BEC5-AD8DD56CE1FB}">
      <dgm:prSet/>
      <dgm:spPr/>
      <dgm:t>
        <a:bodyPr/>
        <a:lstStyle/>
        <a:p>
          <a:endParaRPr lang="ru-RU"/>
        </a:p>
      </dgm:t>
    </dgm:pt>
    <dgm:pt modelId="{D01E7A17-2F13-4536-976C-EF4AD3CA6073}" type="sibTrans" cxnId="{39A09364-2BA7-4E56-BEC5-AD8DD56CE1FB}">
      <dgm:prSet/>
      <dgm:spPr/>
      <dgm:t>
        <a:bodyPr/>
        <a:lstStyle/>
        <a:p>
          <a:endParaRPr lang="ru-RU"/>
        </a:p>
      </dgm:t>
    </dgm:pt>
    <dgm:pt modelId="{DA013D91-3ABE-47F3-92AF-5BCD0ABEE7FC}">
      <dgm:prSet phldrT="[Текст]"/>
      <dgm:spPr/>
      <dgm:t>
        <a:bodyPr/>
        <a:lstStyle/>
        <a:p>
          <a:r>
            <a:rPr lang="ru-RU" b="1" dirty="0" smtClean="0">
              <a:solidFill>
                <a:srgbClr val="C00000"/>
              </a:solidFill>
            </a:rPr>
            <a:t>Третья группа семей</a:t>
          </a:r>
          <a:endParaRPr lang="ru-RU" b="1" dirty="0">
            <a:solidFill>
              <a:srgbClr val="C00000"/>
            </a:solidFill>
          </a:endParaRPr>
        </a:p>
      </dgm:t>
    </dgm:pt>
    <dgm:pt modelId="{D2AF1373-D8D5-49A8-83B8-4B43F9C04081}" type="parTrans" cxnId="{A8E26FE1-4BAF-4A63-8F00-C363FD22EDB7}">
      <dgm:prSet/>
      <dgm:spPr/>
      <dgm:t>
        <a:bodyPr/>
        <a:lstStyle/>
        <a:p>
          <a:endParaRPr lang="ru-RU"/>
        </a:p>
      </dgm:t>
    </dgm:pt>
    <dgm:pt modelId="{D5777264-09C0-45D7-925D-2FD255BEBE96}" type="sibTrans" cxnId="{A8E26FE1-4BAF-4A63-8F00-C363FD22EDB7}">
      <dgm:prSet/>
      <dgm:spPr/>
      <dgm:t>
        <a:bodyPr/>
        <a:lstStyle/>
        <a:p>
          <a:endParaRPr lang="ru-RU"/>
        </a:p>
      </dgm:t>
    </dgm:pt>
    <dgm:pt modelId="{534F1D72-D748-45C6-9C0C-710D1FD08D96}">
      <dgm:prSet phldrT="[Текст]" custT="1"/>
      <dgm:spPr>
        <a:solidFill>
          <a:schemeClr val="accent5">
            <a:lumMod val="20000"/>
            <a:lumOff val="80000"/>
          </a:schemeClr>
        </a:solidFill>
        <a:ln>
          <a:solidFill>
            <a:srgbClr val="800000"/>
          </a:solidFill>
        </a:ln>
      </dgm:spPr>
      <dgm:t>
        <a:bodyPr/>
        <a:lstStyle/>
        <a:p>
          <a:pPr algn="l"/>
          <a:r>
            <a:rPr lang="ru-RU" sz="1600" b="1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ru-RU" sz="1400" b="0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rPr>
            <a:t> низкий уровень  педагогической культуры. В семейном укладе чаще всего встречаются такие негативные явления, как  пьянство, разлады, жестокость, грубость,  высокий уровень конфликтности. Для родителей характерны, безответственное отношение к своим детям, деспотичный стиль отношений,  равнодушие  поведению детей.</a:t>
          </a:r>
          <a:endParaRPr lang="ru-RU" sz="1400" b="0" dirty="0">
            <a:solidFill>
              <a:srgbClr val="8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7AAB4CDF-3135-4E85-BE1F-A9DB6FA0E581}" type="parTrans" cxnId="{79507669-71B6-4AE5-9701-5E21609D072B}">
      <dgm:prSet/>
      <dgm:spPr/>
      <dgm:t>
        <a:bodyPr/>
        <a:lstStyle/>
        <a:p>
          <a:endParaRPr lang="ru-RU"/>
        </a:p>
      </dgm:t>
    </dgm:pt>
    <dgm:pt modelId="{9F684399-1EF1-4CD1-A30C-F06B20EB9521}" type="sibTrans" cxnId="{79507669-71B6-4AE5-9701-5E21609D072B}">
      <dgm:prSet/>
      <dgm:spPr/>
      <dgm:t>
        <a:bodyPr/>
        <a:lstStyle/>
        <a:p>
          <a:endParaRPr lang="ru-RU"/>
        </a:p>
      </dgm:t>
    </dgm:pt>
    <dgm:pt modelId="{31BBA3C4-23AF-4B49-AC0C-8BE8A4E5B7A3}" type="pres">
      <dgm:prSet presAssocID="{4B0C3744-97A4-4D39-9844-137E3CFD7E2F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632B8BB-5DD5-4225-A4BA-3E02041F0CB8}" type="pres">
      <dgm:prSet presAssocID="{1BF6DBC1-2C10-4C12-A72D-3E89A4A71EFD}" presName="compositeNode" presStyleCnt="0">
        <dgm:presLayoutVars>
          <dgm:bulletEnabled val="1"/>
        </dgm:presLayoutVars>
      </dgm:prSet>
      <dgm:spPr/>
    </dgm:pt>
    <dgm:pt modelId="{6DB1AFCC-8811-4AF4-A145-FA78EA47B72C}" type="pres">
      <dgm:prSet presAssocID="{1BF6DBC1-2C10-4C12-A72D-3E89A4A71EFD}" presName="image" presStyleLbl="fgImgPlace1" presStyleIdx="0" presStyleCnt="3" custLinFactNeighborX="1554" custLinFactNeighborY="-30076"/>
      <dgm:spPr>
        <a:solidFill>
          <a:schemeClr val="accent6">
            <a:lumMod val="60000"/>
            <a:lumOff val="40000"/>
          </a:schemeClr>
        </a:solidFill>
      </dgm:spPr>
    </dgm:pt>
    <dgm:pt modelId="{CE41C774-97D1-45BD-AAF6-FBEFA015637C}" type="pres">
      <dgm:prSet presAssocID="{1BF6DBC1-2C10-4C12-A72D-3E89A4A71EFD}" presName="childNode" presStyleLbl="node1" presStyleIdx="0" presStyleCnt="3" custScaleY="1052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3EB35D-A84B-4639-9A75-05E503D033D5}" type="pres">
      <dgm:prSet presAssocID="{1BF6DBC1-2C10-4C12-A72D-3E89A4A71EFD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2630CC-350F-439D-85DC-9543FFAE6D2E}" type="pres">
      <dgm:prSet presAssocID="{A96D2E36-DF75-4224-B4E0-0869EDC4EE9D}" presName="sibTrans" presStyleCnt="0"/>
      <dgm:spPr/>
    </dgm:pt>
    <dgm:pt modelId="{B800CA63-E991-4119-8ABF-1A09F3825A22}" type="pres">
      <dgm:prSet presAssocID="{CB799EF2-F6E8-4D73-A7FC-E1C10BAB075B}" presName="compositeNode" presStyleCnt="0">
        <dgm:presLayoutVars>
          <dgm:bulletEnabled val="1"/>
        </dgm:presLayoutVars>
      </dgm:prSet>
      <dgm:spPr/>
    </dgm:pt>
    <dgm:pt modelId="{F7BDF4F0-05C6-4681-B0AD-4436D08BB19A}" type="pres">
      <dgm:prSet presAssocID="{CB799EF2-F6E8-4D73-A7FC-E1C10BAB075B}" presName="image" presStyleLbl="fgImgPlace1" presStyleIdx="1" presStyleCnt="3" custLinFactNeighborX="-10671" custLinFactNeighborY="-20880"/>
      <dgm:spPr>
        <a:solidFill>
          <a:schemeClr val="accent6">
            <a:lumMod val="60000"/>
            <a:lumOff val="40000"/>
          </a:schemeClr>
        </a:solidFill>
      </dgm:spPr>
    </dgm:pt>
    <dgm:pt modelId="{8590CA32-2C3B-4AF7-ADDA-02718677B462}" type="pres">
      <dgm:prSet presAssocID="{CB799EF2-F6E8-4D73-A7FC-E1C10BAB075B}" presName="childNode" presStyleLbl="node1" presStyleIdx="1" presStyleCnt="3" custScaleX="123319" custScaleY="1052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481081-A6C0-4FF3-9D1C-26F2D6FDA54B}" type="pres">
      <dgm:prSet presAssocID="{CB799EF2-F6E8-4D73-A7FC-E1C10BAB075B}" presName="parentNode" presStyleLbl="revTx" presStyleIdx="1" presStyleCnt="3" custLinFactNeighborX="-58124" custLinFactNeighborY="43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5663C7-41EB-4D50-BA20-4F8DDD57A5D2}" type="pres">
      <dgm:prSet presAssocID="{07185716-C939-4D53-B38E-FEB427F41AC6}" presName="sibTrans" presStyleCnt="0"/>
      <dgm:spPr/>
    </dgm:pt>
    <dgm:pt modelId="{E09A76FA-A413-4C4C-8C05-C5F6166EE677}" type="pres">
      <dgm:prSet presAssocID="{DA013D91-3ABE-47F3-92AF-5BCD0ABEE7FC}" presName="compositeNode" presStyleCnt="0">
        <dgm:presLayoutVars>
          <dgm:bulletEnabled val="1"/>
        </dgm:presLayoutVars>
      </dgm:prSet>
      <dgm:spPr/>
    </dgm:pt>
    <dgm:pt modelId="{F3A31647-C5C6-4A20-8DF6-75E4DADA6408}" type="pres">
      <dgm:prSet presAssocID="{DA013D91-3ABE-47F3-92AF-5BCD0ABEE7FC}" presName="image" presStyleLbl="fgImgPlace1" presStyleIdx="2" presStyleCnt="3" custLinFactNeighborX="-15152" custLinFactNeighborY="-20880"/>
      <dgm:spPr>
        <a:solidFill>
          <a:schemeClr val="accent6">
            <a:lumMod val="60000"/>
            <a:lumOff val="40000"/>
          </a:schemeClr>
        </a:solidFill>
      </dgm:spPr>
    </dgm:pt>
    <dgm:pt modelId="{174E0A2A-107F-43F2-ACB4-2BF77FED20FF}" type="pres">
      <dgm:prSet presAssocID="{DA013D91-3ABE-47F3-92AF-5BCD0ABEE7FC}" presName="childNode" presStyleLbl="node1" presStyleIdx="2" presStyleCnt="3" custScaleX="114121" custScaleY="1052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1A363A-4DDB-4CEA-B9DB-EFE88367AE93}" type="pres">
      <dgm:prSet presAssocID="{DA013D91-3ABE-47F3-92AF-5BCD0ABEE7FC}" presName="parentNode" presStyleLbl="revTx" presStyleIdx="2" presStyleCnt="3" custLinFactNeighborX="-32829" custLinFactNeighborY="14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E1BAD75-B62B-45CA-8A64-39CBABE512C1}" srcId="{1BF6DBC1-2C10-4C12-A72D-3E89A4A71EFD}" destId="{FE520C21-6107-499D-8721-063A8BF5D98A}" srcOrd="0" destOrd="0" parTransId="{630F2A0F-8502-41F8-821A-58644E92FD6A}" sibTransId="{BB631B79-3DDE-4E46-A025-98598CD7CBE5}"/>
    <dgm:cxn modelId="{39A09364-2BA7-4E56-BEC5-AD8DD56CE1FB}" srcId="{CB799EF2-F6E8-4D73-A7FC-E1C10BAB075B}" destId="{1F65181E-0CDC-4222-AE23-C4A3BEED4037}" srcOrd="0" destOrd="0" parTransId="{2A84876E-7C8D-4E26-93FF-696538765C1E}" sibTransId="{D01E7A17-2F13-4536-976C-EF4AD3CA6073}"/>
    <dgm:cxn modelId="{85E32000-3BFA-4D2E-9EE7-29F785ED5010}" srcId="{4B0C3744-97A4-4D39-9844-137E3CFD7E2F}" destId="{1BF6DBC1-2C10-4C12-A72D-3E89A4A71EFD}" srcOrd="0" destOrd="0" parTransId="{D8EC6603-0DFB-4167-BEE0-0ABB1CB2FF38}" sibTransId="{A96D2E36-DF75-4224-B4E0-0869EDC4EE9D}"/>
    <dgm:cxn modelId="{79507669-71B6-4AE5-9701-5E21609D072B}" srcId="{DA013D91-3ABE-47F3-92AF-5BCD0ABEE7FC}" destId="{534F1D72-D748-45C6-9C0C-710D1FD08D96}" srcOrd="0" destOrd="0" parTransId="{7AAB4CDF-3135-4E85-BE1F-A9DB6FA0E581}" sibTransId="{9F684399-1EF1-4CD1-A30C-F06B20EB9521}"/>
    <dgm:cxn modelId="{4AA9B63D-9787-4355-9B5D-60886D87B333}" type="presOf" srcId="{CB799EF2-F6E8-4D73-A7FC-E1C10BAB075B}" destId="{89481081-A6C0-4FF3-9D1C-26F2D6FDA54B}" srcOrd="0" destOrd="0" presId="urn:microsoft.com/office/officeart/2005/8/layout/hList2#1"/>
    <dgm:cxn modelId="{CDB84CB7-02AA-4FC6-9D8A-7BED9BA9E022}" srcId="{4B0C3744-97A4-4D39-9844-137E3CFD7E2F}" destId="{CB799EF2-F6E8-4D73-A7FC-E1C10BAB075B}" srcOrd="1" destOrd="0" parTransId="{C3FE082D-33AA-44AC-905B-4BBB5C1D4F5B}" sibTransId="{07185716-C939-4D53-B38E-FEB427F41AC6}"/>
    <dgm:cxn modelId="{1963E918-D690-4703-BA4E-B300CCD9CABD}" type="presOf" srcId="{4B0C3744-97A4-4D39-9844-137E3CFD7E2F}" destId="{31BBA3C4-23AF-4B49-AC0C-8BE8A4E5B7A3}" srcOrd="0" destOrd="0" presId="urn:microsoft.com/office/officeart/2005/8/layout/hList2#1"/>
    <dgm:cxn modelId="{F6E0496A-9F80-4A4D-BAB0-F4E1AD2A2572}" type="presOf" srcId="{534F1D72-D748-45C6-9C0C-710D1FD08D96}" destId="{174E0A2A-107F-43F2-ACB4-2BF77FED20FF}" srcOrd="0" destOrd="0" presId="urn:microsoft.com/office/officeart/2005/8/layout/hList2#1"/>
    <dgm:cxn modelId="{2221DC4D-D420-4F47-8664-0A64FEA05234}" type="presOf" srcId="{FE520C21-6107-499D-8721-063A8BF5D98A}" destId="{CE41C774-97D1-45BD-AAF6-FBEFA015637C}" srcOrd="0" destOrd="0" presId="urn:microsoft.com/office/officeart/2005/8/layout/hList2#1"/>
    <dgm:cxn modelId="{A8E26FE1-4BAF-4A63-8F00-C363FD22EDB7}" srcId="{4B0C3744-97A4-4D39-9844-137E3CFD7E2F}" destId="{DA013D91-3ABE-47F3-92AF-5BCD0ABEE7FC}" srcOrd="2" destOrd="0" parTransId="{D2AF1373-D8D5-49A8-83B8-4B43F9C04081}" sibTransId="{D5777264-09C0-45D7-925D-2FD255BEBE96}"/>
    <dgm:cxn modelId="{5567B37E-2422-48BF-9F83-B72532480B6B}" type="presOf" srcId="{1F65181E-0CDC-4222-AE23-C4A3BEED4037}" destId="{8590CA32-2C3B-4AF7-ADDA-02718677B462}" srcOrd="0" destOrd="0" presId="urn:microsoft.com/office/officeart/2005/8/layout/hList2#1"/>
    <dgm:cxn modelId="{9F528A33-CC4A-4B3E-94EA-5F713D686937}" type="presOf" srcId="{1BF6DBC1-2C10-4C12-A72D-3E89A4A71EFD}" destId="{0F3EB35D-A84B-4639-9A75-05E503D033D5}" srcOrd="0" destOrd="0" presId="urn:microsoft.com/office/officeart/2005/8/layout/hList2#1"/>
    <dgm:cxn modelId="{DE6AE97E-C373-492B-8968-8D70E5A0DCF2}" type="presOf" srcId="{DA013D91-3ABE-47F3-92AF-5BCD0ABEE7FC}" destId="{D61A363A-4DDB-4CEA-B9DB-EFE88367AE93}" srcOrd="0" destOrd="0" presId="urn:microsoft.com/office/officeart/2005/8/layout/hList2#1"/>
    <dgm:cxn modelId="{0CB4BDBF-5D69-4482-BE35-9C0C08D8F9CF}" type="presParOf" srcId="{31BBA3C4-23AF-4B49-AC0C-8BE8A4E5B7A3}" destId="{0632B8BB-5DD5-4225-A4BA-3E02041F0CB8}" srcOrd="0" destOrd="0" presId="urn:microsoft.com/office/officeart/2005/8/layout/hList2#1"/>
    <dgm:cxn modelId="{D4D8F296-2552-44C0-B50E-0A7373B9C7AC}" type="presParOf" srcId="{0632B8BB-5DD5-4225-A4BA-3E02041F0CB8}" destId="{6DB1AFCC-8811-4AF4-A145-FA78EA47B72C}" srcOrd="0" destOrd="0" presId="urn:microsoft.com/office/officeart/2005/8/layout/hList2#1"/>
    <dgm:cxn modelId="{459F031E-0C90-41E4-A22B-1E448D9E480F}" type="presParOf" srcId="{0632B8BB-5DD5-4225-A4BA-3E02041F0CB8}" destId="{CE41C774-97D1-45BD-AAF6-FBEFA015637C}" srcOrd="1" destOrd="0" presId="urn:microsoft.com/office/officeart/2005/8/layout/hList2#1"/>
    <dgm:cxn modelId="{2E7BB344-25B1-430A-82E4-4EA2D3D8E3F1}" type="presParOf" srcId="{0632B8BB-5DD5-4225-A4BA-3E02041F0CB8}" destId="{0F3EB35D-A84B-4639-9A75-05E503D033D5}" srcOrd="2" destOrd="0" presId="urn:microsoft.com/office/officeart/2005/8/layout/hList2#1"/>
    <dgm:cxn modelId="{DFB6DE80-FF64-4FBB-B22F-F47C7C8DC35E}" type="presParOf" srcId="{31BBA3C4-23AF-4B49-AC0C-8BE8A4E5B7A3}" destId="{892630CC-350F-439D-85DC-9543FFAE6D2E}" srcOrd="1" destOrd="0" presId="urn:microsoft.com/office/officeart/2005/8/layout/hList2#1"/>
    <dgm:cxn modelId="{E8F8AF0C-FE92-4D5D-AF22-E348C1525540}" type="presParOf" srcId="{31BBA3C4-23AF-4B49-AC0C-8BE8A4E5B7A3}" destId="{B800CA63-E991-4119-8ABF-1A09F3825A22}" srcOrd="2" destOrd="0" presId="urn:microsoft.com/office/officeart/2005/8/layout/hList2#1"/>
    <dgm:cxn modelId="{4C27273D-908B-41A8-963C-2CCF2E9DFD3F}" type="presParOf" srcId="{B800CA63-E991-4119-8ABF-1A09F3825A22}" destId="{F7BDF4F0-05C6-4681-B0AD-4436D08BB19A}" srcOrd="0" destOrd="0" presId="urn:microsoft.com/office/officeart/2005/8/layout/hList2#1"/>
    <dgm:cxn modelId="{9396571A-57E9-4050-8F19-5F276BC3F1BD}" type="presParOf" srcId="{B800CA63-E991-4119-8ABF-1A09F3825A22}" destId="{8590CA32-2C3B-4AF7-ADDA-02718677B462}" srcOrd="1" destOrd="0" presId="urn:microsoft.com/office/officeart/2005/8/layout/hList2#1"/>
    <dgm:cxn modelId="{7B14FA8F-71B5-422B-8E4D-8DD108E62BD3}" type="presParOf" srcId="{B800CA63-E991-4119-8ABF-1A09F3825A22}" destId="{89481081-A6C0-4FF3-9D1C-26F2D6FDA54B}" srcOrd="2" destOrd="0" presId="urn:microsoft.com/office/officeart/2005/8/layout/hList2#1"/>
    <dgm:cxn modelId="{CE819C16-D845-452E-90E9-588D2746D3F9}" type="presParOf" srcId="{31BBA3C4-23AF-4B49-AC0C-8BE8A4E5B7A3}" destId="{515663C7-41EB-4D50-BA20-4F8DDD57A5D2}" srcOrd="3" destOrd="0" presId="urn:microsoft.com/office/officeart/2005/8/layout/hList2#1"/>
    <dgm:cxn modelId="{F4DF632A-B223-4A5F-9911-04AF84FDFB33}" type="presParOf" srcId="{31BBA3C4-23AF-4B49-AC0C-8BE8A4E5B7A3}" destId="{E09A76FA-A413-4C4C-8C05-C5F6166EE677}" srcOrd="4" destOrd="0" presId="urn:microsoft.com/office/officeart/2005/8/layout/hList2#1"/>
    <dgm:cxn modelId="{62D3C520-12AA-4425-9E75-1A798605B963}" type="presParOf" srcId="{E09A76FA-A413-4C4C-8C05-C5F6166EE677}" destId="{F3A31647-C5C6-4A20-8DF6-75E4DADA6408}" srcOrd="0" destOrd="0" presId="urn:microsoft.com/office/officeart/2005/8/layout/hList2#1"/>
    <dgm:cxn modelId="{20A1C92F-4816-4836-A704-85D79BE50A82}" type="presParOf" srcId="{E09A76FA-A413-4C4C-8C05-C5F6166EE677}" destId="{174E0A2A-107F-43F2-ACB4-2BF77FED20FF}" srcOrd="1" destOrd="0" presId="urn:microsoft.com/office/officeart/2005/8/layout/hList2#1"/>
    <dgm:cxn modelId="{0B111312-C4C2-4E9D-A331-AC3CA6C11F98}" type="presParOf" srcId="{E09A76FA-A413-4C4C-8C05-C5F6166EE677}" destId="{D61A363A-4DDB-4CEA-B9DB-EFE88367AE93}" srcOrd="2" destOrd="0" presId="urn:microsoft.com/office/officeart/2005/8/layout/hList2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F3EB35D-A84B-4639-9A75-05E503D033D5}">
      <dsp:nvSpPr>
        <dsp:cNvPr id="0" name=""/>
        <dsp:cNvSpPr/>
      </dsp:nvSpPr>
      <dsp:spPr>
        <a:xfrm rot="16200000">
          <a:off x="-2140575" y="3085548"/>
          <a:ext cx="4810734" cy="4032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5670" bIns="0" numCol="1" spcCol="1270" anchor="t" anchorCtr="0">
          <a:noAutofit/>
        </a:bodyPr>
        <a:lstStyle/>
        <a:p>
          <a:pPr lvl="0" algn="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dirty="0" smtClean="0">
              <a:solidFill>
                <a:srgbClr val="C00000"/>
              </a:solidFill>
            </a:rPr>
            <a:t>Первая группа семей</a:t>
          </a:r>
          <a:endParaRPr lang="ru-RU" sz="3100" b="1" kern="1200" dirty="0">
            <a:solidFill>
              <a:srgbClr val="C00000"/>
            </a:solidFill>
          </a:endParaRPr>
        </a:p>
      </dsp:txBody>
      <dsp:txXfrm rot="16200000">
        <a:off x="-2140575" y="3085548"/>
        <a:ext cx="4810734" cy="403279"/>
      </dsp:txXfrm>
    </dsp:sp>
    <dsp:sp modelId="{CE41C774-97D1-45BD-AAF6-FBEFA015637C}">
      <dsp:nvSpPr>
        <dsp:cNvPr id="0" name=""/>
        <dsp:cNvSpPr/>
      </dsp:nvSpPr>
      <dsp:spPr>
        <a:xfrm>
          <a:off x="466431" y="756261"/>
          <a:ext cx="2008760" cy="5061854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355670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rPr>
            <a:t>уровень педагогической культуры достаточно высокий. В семье благоприятная нравственная и трудовая атмосфера. Они имеют общие установки, семейные ценности, традиции. У родителей сформированы знания и умения в области семейного воспитания, систематически занимаются с детьми, понимают и принимают их, поддерживают постоянную связь с детским садом.</a:t>
          </a:r>
          <a:endParaRPr lang="ru-RU" sz="1400" kern="1200" dirty="0">
            <a:solidFill>
              <a:srgbClr val="8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66431" y="756261"/>
        <a:ext cx="2008760" cy="5061854"/>
      </dsp:txXfrm>
    </dsp:sp>
    <dsp:sp modelId="{6DB1AFCC-8811-4AF4-A145-FA78EA47B72C}">
      <dsp:nvSpPr>
        <dsp:cNvPr id="0" name=""/>
        <dsp:cNvSpPr/>
      </dsp:nvSpPr>
      <dsp:spPr>
        <a:xfrm>
          <a:off x="75685" y="106911"/>
          <a:ext cx="806559" cy="80655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481081-A6C0-4FF3-9D1C-26F2D6FDA54B}">
      <dsp:nvSpPr>
        <dsp:cNvPr id="0" name=""/>
        <dsp:cNvSpPr/>
      </dsp:nvSpPr>
      <dsp:spPr>
        <a:xfrm rot="16200000">
          <a:off x="542933" y="3106475"/>
          <a:ext cx="4810734" cy="4032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5670" bIns="0" numCol="1" spcCol="1270" anchor="t" anchorCtr="0">
          <a:noAutofit/>
        </a:bodyPr>
        <a:lstStyle/>
        <a:p>
          <a:pPr lvl="0" algn="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dirty="0" smtClean="0">
              <a:solidFill>
                <a:srgbClr val="C00000"/>
              </a:solidFill>
            </a:rPr>
            <a:t>Вторая группа семей</a:t>
          </a:r>
          <a:endParaRPr lang="ru-RU" sz="3100" b="1" kern="1200" dirty="0">
            <a:solidFill>
              <a:srgbClr val="C00000"/>
            </a:solidFill>
          </a:endParaRPr>
        </a:p>
      </dsp:txBody>
      <dsp:txXfrm rot="16200000">
        <a:off x="542933" y="3106475"/>
        <a:ext cx="4810734" cy="403279"/>
      </dsp:txXfrm>
    </dsp:sp>
    <dsp:sp modelId="{8590CA32-2C3B-4AF7-ADDA-02718677B462}">
      <dsp:nvSpPr>
        <dsp:cNvPr id="0" name=""/>
        <dsp:cNvSpPr/>
      </dsp:nvSpPr>
      <dsp:spPr>
        <a:xfrm>
          <a:off x="3150131" y="756261"/>
          <a:ext cx="2477183" cy="5061854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rgbClr val="8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355670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rPr>
            <a:t>средний уровень педагогической культуры. Нравственная и трудовая атмосфера семьи является позитивной, имеет место семейные традиции, но отношения между взрослыми и детьми зачастую противоречивые, возникают конфликты. Родители обладают определёнными знаниями в области педагогики, но они отрывочны, недостаточно осмысленны, они не всегда умеют применять свои знания на практике, их воспитательные умения нуждаются в дальнейшем развитии.</a:t>
          </a:r>
          <a:endParaRPr lang="ru-RU" sz="1400" b="0" kern="1200" dirty="0">
            <a:solidFill>
              <a:srgbClr val="8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150131" y="756261"/>
        <a:ext cx="2477183" cy="5061854"/>
      </dsp:txXfrm>
    </dsp:sp>
    <dsp:sp modelId="{F7BDF4F0-05C6-4681-B0AD-4436D08BB19A}">
      <dsp:nvSpPr>
        <dsp:cNvPr id="0" name=""/>
        <dsp:cNvSpPr/>
      </dsp:nvSpPr>
      <dsp:spPr>
        <a:xfrm>
          <a:off x="2894995" y="181082"/>
          <a:ext cx="806559" cy="80655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1A363A-4DDB-4CEA-B9DB-EFE88367AE93}">
      <dsp:nvSpPr>
        <dsp:cNvPr id="0" name=""/>
        <dsp:cNvSpPr/>
      </dsp:nvSpPr>
      <dsp:spPr>
        <a:xfrm rot="16200000">
          <a:off x="3797065" y="3092620"/>
          <a:ext cx="4810734" cy="4032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55670" bIns="0" numCol="1" spcCol="1270" anchor="t" anchorCtr="0">
          <a:noAutofit/>
        </a:bodyPr>
        <a:lstStyle/>
        <a:p>
          <a:pPr lvl="0" algn="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dirty="0" smtClean="0">
              <a:solidFill>
                <a:srgbClr val="C00000"/>
              </a:solidFill>
            </a:rPr>
            <a:t>Третья группа семей</a:t>
          </a:r>
          <a:endParaRPr lang="ru-RU" sz="3100" b="1" kern="1200" dirty="0">
            <a:solidFill>
              <a:srgbClr val="C00000"/>
            </a:solidFill>
          </a:endParaRPr>
        </a:p>
      </dsp:txBody>
      <dsp:txXfrm rot="16200000">
        <a:off x="3797065" y="3092620"/>
        <a:ext cx="4810734" cy="403279"/>
      </dsp:txXfrm>
    </dsp:sp>
    <dsp:sp modelId="{174E0A2A-107F-43F2-ACB4-2BF77FED20FF}">
      <dsp:nvSpPr>
        <dsp:cNvPr id="0" name=""/>
        <dsp:cNvSpPr/>
      </dsp:nvSpPr>
      <dsp:spPr>
        <a:xfrm>
          <a:off x="6394636" y="756261"/>
          <a:ext cx="2292417" cy="5061854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rgbClr val="8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355670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ru-RU" sz="1400" b="0" kern="1200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rPr>
            <a:t> низкий уровень  педагогической культуры. В семейном укладе чаще всего встречаются такие негативные явления, как  пьянство, разлады, жестокость, грубость,  высокий уровень конфликтности. Для родителей характерны, безответственное отношение к своим детям, деспотичный стиль отношений,  равнодушие  поведению детей.</a:t>
          </a:r>
          <a:endParaRPr lang="ru-RU" sz="1400" b="0" kern="1200" dirty="0">
            <a:solidFill>
              <a:srgbClr val="8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394636" y="756261"/>
        <a:ext cx="2292417" cy="5061854"/>
      </dsp:txXfrm>
    </dsp:sp>
    <dsp:sp modelId="{F3A31647-C5C6-4A20-8DF6-75E4DADA6408}">
      <dsp:nvSpPr>
        <dsp:cNvPr id="0" name=""/>
        <dsp:cNvSpPr/>
      </dsp:nvSpPr>
      <dsp:spPr>
        <a:xfrm>
          <a:off x="6010975" y="181082"/>
          <a:ext cx="806559" cy="80655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2#1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5D432-B98F-413D-A059-E7824CA81C6C}" type="datetimeFigureOut">
              <a:rPr lang="ru-RU"/>
              <a:pPr>
                <a:defRPr/>
              </a:pPr>
              <a:t>30.10.2015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DCEDD-64AB-49F3-AC11-8E9C8DD340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E618C-249A-4E59-8DF1-AB5078194E7A}" type="datetimeFigureOut">
              <a:rPr lang="ru-RU"/>
              <a:pPr>
                <a:defRPr/>
              </a:pPr>
              <a:t>30.10.2015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AB738-C33E-4DB8-8EE0-9866AA5A25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5A735-9F8D-4A8D-B716-48E0EB92F20D}" type="datetimeFigureOut">
              <a:rPr lang="ru-RU"/>
              <a:pPr>
                <a:defRPr/>
              </a:pPr>
              <a:t>30.10.2015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861B8-DCA2-4E38-8B82-1E1520786F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2722F-4073-4311-B94D-F3F782A0AD0C}" type="datetimeFigureOut">
              <a:rPr lang="ru-RU"/>
              <a:pPr>
                <a:defRPr/>
              </a:pPr>
              <a:t>30.10.2015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8B3EF-11F8-48F7-B2C3-58B73DF19F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4E693-FCE7-4B56-8216-F90602813ACB}" type="datetimeFigureOut">
              <a:rPr lang="ru-RU"/>
              <a:pPr>
                <a:defRPr/>
              </a:pPr>
              <a:t>30.10.2015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0F12D-E697-4A64-9F42-C9AA49347B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33A20-F4E0-41AE-83B3-B1673AA64994}" type="datetimeFigureOut">
              <a:rPr lang="ru-RU"/>
              <a:pPr>
                <a:defRPr/>
              </a:pPr>
              <a:t>30.10.2015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80EBB-0ED3-4E0B-96A6-B6AA9FEC52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F3830-5992-4D1A-976F-04A388057B4A}" type="datetimeFigureOut">
              <a:rPr lang="ru-RU"/>
              <a:pPr>
                <a:defRPr/>
              </a:pPr>
              <a:t>30.10.2015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158ED-1E62-4EA3-9A34-5EA8ECDC0C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7C275-EB93-400C-B051-C3F8BFBA6CA5}" type="datetimeFigureOut">
              <a:rPr lang="ru-RU"/>
              <a:pPr>
                <a:defRPr/>
              </a:pPr>
              <a:t>30.10.2015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CBB9B-9644-464A-8F09-D3D7E9C8C2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C3537-B9DC-43DD-B490-23F7920D73E3}" type="datetimeFigureOut">
              <a:rPr lang="ru-RU"/>
              <a:pPr>
                <a:defRPr/>
              </a:pPr>
              <a:t>30.10.2015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3BC33-9948-4D8C-8937-A731975046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AD29F-A503-4158-A40F-F37DC004B8D3}" type="datetimeFigureOut">
              <a:rPr lang="ru-RU"/>
              <a:pPr>
                <a:defRPr/>
              </a:pPr>
              <a:t>30.10.2015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8DD02-48EC-4D41-8489-DAEDAF3038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37200-9906-40AE-ABE5-560A9F8BEDE2}" type="datetimeFigureOut">
              <a:rPr lang="ru-RU"/>
              <a:pPr>
                <a:defRPr/>
              </a:pPr>
              <a:t>30.10.2015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F63D0-0BAB-4465-9675-A4B3C635D7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4F65226-B38C-4382-807C-B1CE7C5851D5}" type="datetimeFigureOut">
              <a:rPr lang="ru-RU"/>
              <a:pPr>
                <a:defRPr/>
              </a:pPr>
              <a:t>30.10.2015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29861E6-3944-4552-8DEA-C489C7F8FC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3" r:id="rId4"/>
    <p:sldLayoutId id="2147483759" r:id="rId5"/>
    <p:sldLayoutId id="2147483754" r:id="rId6"/>
    <p:sldLayoutId id="2147483760" r:id="rId7"/>
    <p:sldLayoutId id="2147483761" r:id="rId8"/>
    <p:sldLayoutId id="2147483762" r:id="rId9"/>
    <p:sldLayoutId id="2147483755" r:id="rId10"/>
    <p:sldLayoutId id="214748376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хема 3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963" y="280988"/>
            <a:ext cx="8545512" cy="6107112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хема 5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0988" y="207963"/>
            <a:ext cx="8869362" cy="62722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42875" y="55563"/>
            <a:ext cx="8786813" cy="65865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6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Социально-демографические данные семьи</a:t>
            </a:r>
            <a:endParaRPr lang="ru-RU" sz="800">
              <a:ea typeface="Calibri" pitchFamily="34" charset="0"/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ru-RU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Ф.И. ребёнка____________________________________________________________________________________</a:t>
            </a:r>
            <a:endParaRPr lang="ru-RU" sz="800">
              <a:ea typeface="Calibri" pitchFamily="34" charset="0"/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ru-RU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Возраст_________________________________________________________________________________________</a:t>
            </a:r>
            <a:endParaRPr lang="ru-RU" sz="800">
              <a:ea typeface="Calibri" pitchFamily="34" charset="0"/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ru-RU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Дата рождения___________________________________________________________________________________</a:t>
            </a:r>
            <a:endParaRPr lang="ru-RU" sz="800">
              <a:ea typeface="Calibri" pitchFamily="34" charset="0"/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ru-RU" sz="1400">
                <a:latin typeface="Times New Roman" pitchFamily="18" charset="0"/>
              </a:rPr>
              <a:t>Ф.И.О. мама_____________________________________________________________________________________</a:t>
            </a:r>
            <a:endParaRPr lang="ru-RU" sz="800"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ru-RU" sz="1400">
                <a:latin typeface="Times New Roman" pitchFamily="18" charset="0"/>
              </a:rPr>
              <a:t>Дата рождения___________________________________________________________________________________</a:t>
            </a:r>
            <a:endParaRPr lang="ru-RU" sz="800"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ru-RU" sz="1400">
                <a:latin typeface="Times New Roman" pitchFamily="18" charset="0"/>
              </a:rPr>
              <a:t>Место работы____________________________________________________________________________________</a:t>
            </a:r>
            <a:endParaRPr lang="ru-RU" sz="800"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ru-RU" sz="1400">
                <a:latin typeface="Times New Roman" pitchFamily="18" charset="0"/>
              </a:rPr>
              <a:t>Дом. Тел.______________________________________раб.тел.___________________________________________</a:t>
            </a:r>
            <a:endParaRPr lang="ru-RU" sz="800"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ru-RU" sz="1400">
                <a:latin typeface="Times New Roman" pitchFamily="18" charset="0"/>
              </a:rPr>
              <a:t>Ф.И.О. папы_____________________________________________________________________________________</a:t>
            </a:r>
            <a:endParaRPr lang="ru-RU" sz="800"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ru-RU" sz="1400">
                <a:latin typeface="Times New Roman" pitchFamily="18" charset="0"/>
              </a:rPr>
              <a:t>Дата рождения___________________________________________________________________________________</a:t>
            </a:r>
            <a:endParaRPr lang="ru-RU" sz="800"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ru-RU" sz="1400">
                <a:latin typeface="Times New Roman" pitchFamily="18" charset="0"/>
              </a:rPr>
              <a:t>Место работы____________________________________________________________________________________</a:t>
            </a:r>
            <a:endParaRPr lang="ru-RU" sz="800"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ru-RU" sz="1400">
                <a:latin typeface="Times New Roman" pitchFamily="18" charset="0"/>
              </a:rPr>
              <a:t>Дом. Тел. _____________________________________ раб. тел. __________________________________________</a:t>
            </a:r>
            <a:endParaRPr lang="ru-RU" sz="800"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ru-RU" sz="1400">
                <a:latin typeface="Times New Roman" pitchFamily="18" charset="0"/>
              </a:rPr>
              <a:t>Сколько лет в браке ______________________________________________________________________________</a:t>
            </a:r>
            <a:endParaRPr lang="ru-RU" sz="800"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ru-RU" sz="1400">
                <a:latin typeface="Times New Roman" pitchFamily="18" charset="0"/>
              </a:rPr>
              <a:t>Ф.И.О. бабушки, дедушки (номер телефонов)_________________________________________________________</a:t>
            </a:r>
            <a:endParaRPr lang="ru-RU" sz="800">
              <a:cs typeface="Arial" charset="0"/>
            </a:endParaRPr>
          </a:p>
          <a:p>
            <a:pPr eaLnBrk="0" hangingPunct="0"/>
            <a:r>
              <a:rPr lang="ru-RU" sz="1400">
                <a:latin typeface="Times New Roman" pitchFamily="18" charset="0"/>
              </a:rPr>
              <a:t>________________________________________________________________________________________________</a:t>
            </a:r>
            <a:endParaRPr lang="ru-RU" sz="800">
              <a:cs typeface="Arial" charset="0"/>
            </a:endParaRPr>
          </a:p>
          <a:p>
            <a:pPr eaLnBrk="0" hangingPunct="0"/>
            <a:endParaRPr lang="ru-RU" sz="800"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ru-RU" sz="1400">
                <a:latin typeface="Times New Roman" pitchFamily="18" charset="0"/>
              </a:rPr>
              <a:t>Ф.И. братья, сёстры (дата рождения)________________________________________________________________</a:t>
            </a:r>
            <a:endParaRPr lang="ru-RU" sz="800">
              <a:cs typeface="Arial" charset="0"/>
            </a:endParaRPr>
          </a:p>
          <a:p>
            <a:pPr eaLnBrk="0" hangingPunct="0"/>
            <a:r>
              <a:rPr lang="ru-RU" sz="1400">
                <a:latin typeface="Times New Roman" pitchFamily="18" charset="0"/>
              </a:rPr>
              <a:t>________________________________________________________________________________________________</a:t>
            </a:r>
            <a:endParaRPr lang="ru-RU" sz="800">
              <a:cs typeface="Arial" charset="0"/>
            </a:endParaRPr>
          </a:p>
          <a:p>
            <a:pPr eaLnBrk="0" hangingPunct="0"/>
            <a:endParaRPr lang="ru-RU" sz="800"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ru-RU" sz="1400">
                <a:latin typeface="Times New Roman" pitchFamily="18" charset="0"/>
              </a:rPr>
              <a:t>Адрес прописки_________________________________________________________________________________</a:t>
            </a:r>
            <a:endParaRPr lang="ru-RU" sz="800"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ru-RU" sz="1400">
                <a:latin typeface="Times New Roman" pitchFamily="18" charset="0"/>
              </a:rPr>
              <a:t>Адрес фактического проживания ___________________________________________________________________</a:t>
            </a:r>
            <a:endParaRPr lang="ru-RU" sz="800"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ru-RU" sz="1400">
                <a:latin typeface="Times New Roman" pitchFamily="18" charset="0"/>
              </a:rPr>
              <a:t>Посещает ли ребёнок учреждения дополнительного образования (секции, кружки, школы для дошкольников)___________________________________________________________________________________</a:t>
            </a:r>
            <a:endParaRPr lang="ru-RU" sz="800">
              <a:cs typeface="Arial" charset="0"/>
            </a:endParaRPr>
          </a:p>
          <a:p>
            <a:pPr eaLnBrk="0" hangingPunct="0"/>
            <a:r>
              <a:rPr lang="ru-RU" sz="1400">
                <a:latin typeface="Times New Roman" pitchFamily="18" charset="0"/>
              </a:rPr>
              <a:t>________________________________________________________________________________________________</a:t>
            </a:r>
            <a:endParaRPr lang="ru-RU" sz="800">
              <a:cs typeface="Arial" charset="0"/>
            </a:endParaRPr>
          </a:p>
          <a:p>
            <a:pPr eaLnBrk="0" hangingPunct="0"/>
            <a:endParaRPr lang="ru-RU" sz="800"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ru-RU" sz="1400">
                <a:latin typeface="Times New Roman" pitchFamily="18" charset="0"/>
              </a:rPr>
              <a:t>Увлечения ребёнка ______________________________________________________________________________</a:t>
            </a:r>
            <a:endParaRPr lang="ru-RU" sz="800">
              <a:cs typeface="Arial" charset="0"/>
            </a:endParaRPr>
          </a:p>
          <a:p>
            <a:pPr eaLnBrk="0" hangingPunct="0"/>
            <a:r>
              <a:rPr lang="ru-RU" sz="1400">
                <a:latin typeface="Times New Roman" pitchFamily="18" charset="0"/>
              </a:rPr>
              <a:t>________________________________________________________________________________________________</a:t>
            </a:r>
            <a:endParaRPr lang="ru-RU" sz="800">
              <a:cs typeface="Arial" charset="0"/>
            </a:endParaRPr>
          </a:p>
          <a:p>
            <a:pPr eaLnBrk="0" hangingPunct="0">
              <a:buFontTx/>
              <a:buChar char="•"/>
            </a:pPr>
            <a:r>
              <a:rPr lang="ru-RU" sz="1400">
                <a:latin typeface="Times New Roman" pitchFamily="18" charset="0"/>
              </a:rPr>
              <a:t>Совместные увлечения родителей и детей (семейные традиции, досуг, хобби)_____________________________</a:t>
            </a:r>
            <a:endParaRPr lang="ru-RU" sz="800">
              <a:cs typeface="Arial" charset="0"/>
            </a:endParaRPr>
          </a:p>
          <a:p>
            <a:pPr eaLnBrk="0" hangingPunct="0"/>
            <a:r>
              <a:rPr lang="ru-RU" sz="1400">
                <a:latin typeface="Times New Roman" pitchFamily="18" charset="0"/>
              </a:rPr>
              <a:t>________________________________________________________________________________________________</a:t>
            </a:r>
            <a:endParaRPr lang="ru-RU" sz="800">
              <a:cs typeface="Arial" charset="0"/>
            </a:endParaRPr>
          </a:p>
          <a:p>
            <a:pPr eaLnBrk="0" hangingPunct="0"/>
            <a:endParaRPr lang="ru-RU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4313" y="142875"/>
            <a:ext cx="8572500" cy="65087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0850" algn="ctr">
              <a:tabLst>
                <a:tab pos="898525" algn="l"/>
                <a:tab pos="6480175" algn="l"/>
              </a:tabLst>
            </a:pPr>
            <a:r>
              <a:rPr lang="ru-RU" sz="1000" b="1" i="1">
                <a:latin typeface="Georgia" pitchFamily="18" charset="0"/>
                <a:ea typeface="Calibri" pitchFamily="34" charset="0"/>
                <a:cs typeface="Times New Roman" pitchFamily="18" charset="0"/>
              </a:rPr>
              <a:t>Тест для самооценки затруднений в общении с родителями.</a:t>
            </a:r>
            <a:endParaRPr lang="ru-RU" sz="1000">
              <a:latin typeface="Georgia" pitchFamily="18" charset="0"/>
              <a:ea typeface="Calibri" pitchFamily="34" charset="0"/>
              <a:cs typeface="Arial" charset="0"/>
            </a:endParaRPr>
          </a:p>
          <a:p>
            <a:pPr indent="450850" eaLnBrk="0" hangingPunct="0">
              <a:tabLst>
                <a:tab pos="898525" algn="l"/>
                <a:tab pos="6480175" algn="l"/>
              </a:tabLst>
            </a:pPr>
            <a:r>
              <a:rPr lang="ru-RU" sz="1000" i="1">
                <a:latin typeface="Georgia" pitchFamily="18" charset="0"/>
                <a:ea typeface="Calibri" pitchFamily="34" charset="0"/>
                <a:cs typeface="Times New Roman" pitchFamily="18" charset="0"/>
              </a:rPr>
              <a:t>Уважаемый воспитатель!</a:t>
            </a:r>
            <a:endParaRPr lang="ru-RU" sz="1000">
              <a:latin typeface="Georgia" pitchFamily="18" charset="0"/>
              <a:ea typeface="Calibri" pitchFamily="34" charset="0"/>
              <a:cs typeface="Arial" charset="0"/>
            </a:endParaRPr>
          </a:p>
          <a:p>
            <a:pPr indent="450850" eaLnBrk="0" hangingPunct="0">
              <a:tabLst>
                <a:tab pos="898525" algn="l"/>
                <a:tab pos="6480175" algn="l"/>
              </a:tabLst>
            </a:pPr>
            <a:r>
              <a:rPr lang="ru-RU" sz="1000" i="1">
                <a:latin typeface="Georgia" pitchFamily="18" charset="0"/>
                <a:ea typeface="Calibri" pitchFamily="34" charset="0"/>
                <a:cs typeface="Times New Roman" pitchFamily="18" charset="0"/>
              </a:rPr>
              <a:t>Вам предлагаются суждения, касающиеся практики общения, с родителями в дошкольном учреждении. Если Вы согласны с суждением, подчеркните ответ «Да», если не согласны </a:t>
            </a:r>
            <a:r>
              <a:rPr lang="ru-RU" sz="1000">
                <a:latin typeface="Georgia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lang="ru-RU" sz="1000" i="1">
                <a:latin typeface="Georgia" pitchFamily="18" charset="0"/>
                <a:ea typeface="Calibri" pitchFamily="34" charset="0"/>
                <a:cs typeface="Times New Roman" pitchFamily="18" charset="0"/>
              </a:rPr>
              <a:t>ответ «Нет».  Если какие-то суждения Вы не можете оценить однозначно, обведите их порядковый номер кружком.</a:t>
            </a:r>
            <a:endParaRPr lang="ru-RU" sz="1000">
              <a:latin typeface="Georgia" pitchFamily="18" charset="0"/>
              <a:ea typeface="Calibri" pitchFamily="34" charset="0"/>
              <a:cs typeface="Arial" charset="0"/>
            </a:endParaRPr>
          </a:p>
          <a:p>
            <a:pPr indent="450850" eaLnBrk="0" hangingPunct="0">
              <a:tabLst>
                <a:tab pos="898525" algn="l"/>
                <a:tab pos="6480175" algn="l"/>
              </a:tabLst>
            </a:pPr>
            <a:r>
              <a:rPr lang="ru-RU" sz="1000" i="1">
                <a:latin typeface="Georgia" pitchFamily="18" charset="0"/>
                <a:ea typeface="Calibri" pitchFamily="34" charset="0"/>
                <a:cs typeface="Times New Roman" pitchFamily="18" charset="0"/>
              </a:rPr>
              <a:t>Результаты опроса используется не для контроля, а для самоанализа профессиональных затруднений.</a:t>
            </a:r>
            <a:endParaRPr lang="ru-RU" sz="1000">
              <a:latin typeface="Georgia" pitchFamily="18" charset="0"/>
              <a:cs typeface="Arial" charset="0"/>
            </a:endParaRPr>
          </a:p>
          <a:p>
            <a:pPr indent="450850" eaLnBrk="0" hangingPunct="0">
              <a:tabLst>
                <a:tab pos="898525" algn="l"/>
                <a:tab pos="6480175" algn="l"/>
              </a:tabLst>
            </a:pPr>
            <a:r>
              <a:rPr lang="ru-RU" sz="1000">
                <a:latin typeface="Georgia" pitchFamily="18" charset="0"/>
              </a:rPr>
              <a:t>1. В общении с родителями учитываю условия семейного воспитания  каждого  ребенка,   структуру   семьи,   уровень    </a:t>
            </a:r>
          </a:p>
          <a:p>
            <a:pPr indent="450850" eaLnBrk="0" hangingPunct="0">
              <a:tabLst>
                <a:tab pos="898525" algn="l"/>
                <a:tab pos="6480175" algn="l"/>
              </a:tabLst>
            </a:pPr>
            <a:r>
              <a:rPr lang="ru-RU" sz="1000">
                <a:latin typeface="Georgia" pitchFamily="18" charset="0"/>
              </a:rPr>
              <a:t>    развития родителей. </a:t>
            </a:r>
            <a:r>
              <a:rPr lang="ru-RU" sz="1000" i="1">
                <a:latin typeface="Georgia" pitchFamily="18" charset="0"/>
              </a:rPr>
              <a:t>Да. Нет.</a:t>
            </a:r>
            <a:endParaRPr lang="ru-RU" sz="1000">
              <a:latin typeface="Georgia" pitchFamily="18" charset="0"/>
              <a:cs typeface="Arial" charset="0"/>
            </a:endParaRPr>
          </a:p>
          <a:p>
            <a:pPr indent="450850" eaLnBrk="0" hangingPunct="0">
              <a:tabLst>
                <a:tab pos="898525" algn="l"/>
                <a:tab pos="6480175" algn="l"/>
              </a:tabLst>
            </a:pPr>
            <a:r>
              <a:rPr lang="ru-RU" sz="1000">
                <a:latin typeface="Georgia" pitchFamily="18" charset="0"/>
              </a:rPr>
              <a:t>2</a:t>
            </a:r>
            <a:r>
              <a:rPr lang="ru-RU" sz="1000" i="1">
                <a:latin typeface="Georgia" pitchFamily="18" charset="0"/>
              </a:rPr>
              <a:t>. </a:t>
            </a:r>
            <a:r>
              <a:rPr lang="ru-RU" sz="1000">
                <a:latin typeface="Georgia" pitchFamily="18" charset="0"/>
              </a:rPr>
              <a:t>Регулярно знакомлю родителей с организацией, содержанием воспитания и обучения детей, вовлекаю их в обмен</a:t>
            </a:r>
          </a:p>
          <a:p>
            <a:pPr indent="450850" eaLnBrk="0" hangingPunct="0">
              <a:tabLst>
                <a:tab pos="898525" algn="l"/>
                <a:tab pos="6480175" algn="l"/>
              </a:tabLst>
            </a:pPr>
            <a:r>
              <a:rPr lang="ru-RU" sz="1000">
                <a:latin typeface="Georgia" pitchFamily="18" charset="0"/>
              </a:rPr>
              <a:t>    мнениями об успехах и трудностях в развитии ребенка. </a:t>
            </a:r>
            <a:r>
              <a:rPr lang="ru-RU" sz="1000" i="1">
                <a:latin typeface="Georgia" pitchFamily="18" charset="0"/>
              </a:rPr>
              <a:t>Да. Нет.</a:t>
            </a:r>
            <a:endParaRPr lang="ru-RU" sz="1000">
              <a:latin typeface="Georgia" pitchFamily="18" charset="0"/>
              <a:cs typeface="Arial" charset="0"/>
            </a:endParaRPr>
          </a:p>
          <a:p>
            <a:pPr indent="450850" eaLnBrk="0" hangingPunct="0">
              <a:tabLst>
                <a:tab pos="898525" algn="l"/>
                <a:tab pos="6480175" algn="l"/>
              </a:tabLst>
            </a:pPr>
            <a:r>
              <a:rPr lang="ru-RU" sz="1000">
                <a:latin typeface="Georgia" pitchFamily="18" charset="0"/>
              </a:rPr>
              <a:t>3. В общении с родителями нахожу индивидуальный подход к ним, устанавливаю с ними партнерские отношения. </a:t>
            </a:r>
            <a:r>
              <a:rPr lang="ru-RU" sz="1000" i="1">
                <a:latin typeface="Georgia" pitchFamily="18" charset="0"/>
              </a:rPr>
              <a:t>Д., Нет.</a:t>
            </a:r>
            <a:endParaRPr lang="ru-RU" sz="1000">
              <a:latin typeface="Georgia" pitchFamily="18" charset="0"/>
              <a:cs typeface="Arial" charset="0"/>
            </a:endParaRPr>
          </a:p>
          <a:p>
            <a:pPr indent="450850" eaLnBrk="0" hangingPunct="0">
              <a:tabLst>
                <a:tab pos="898525" algn="l"/>
                <a:tab pos="6480175" algn="l"/>
              </a:tabLst>
            </a:pPr>
            <a:r>
              <a:rPr lang="ru-RU" sz="1000">
                <a:latin typeface="Georgia" pitchFamily="18" charset="0"/>
              </a:rPr>
              <a:t>4. Владею умением эмоционально поддерживать уверенность родителей в собственных педагогических силах. </a:t>
            </a:r>
            <a:r>
              <a:rPr lang="ru-RU" sz="1000" i="1">
                <a:latin typeface="Georgia" pitchFamily="18" charset="0"/>
              </a:rPr>
              <a:t>Да. Нет.</a:t>
            </a:r>
            <a:endParaRPr lang="ru-RU" sz="1000">
              <a:latin typeface="Georgia" pitchFamily="18" charset="0"/>
              <a:cs typeface="Arial" charset="0"/>
            </a:endParaRPr>
          </a:p>
          <a:p>
            <a:pPr indent="450850" eaLnBrk="0" hangingPunct="0">
              <a:tabLst>
                <a:tab pos="898525" algn="l"/>
                <a:tab pos="6480175" algn="l"/>
              </a:tabLst>
            </a:pPr>
            <a:r>
              <a:rPr lang="ru-RU" sz="1000">
                <a:latin typeface="Georgia" pitchFamily="18" charset="0"/>
              </a:rPr>
              <a:t>5. Умею посмотреть на ситуацию взаимодействия с родителями их глазами, понимаю их чувства и поведение. </a:t>
            </a:r>
            <a:r>
              <a:rPr lang="ru-RU" sz="1000" i="1">
                <a:latin typeface="Georgia" pitchFamily="18" charset="0"/>
              </a:rPr>
              <a:t>Да. Нет.</a:t>
            </a:r>
            <a:endParaRPr lang="ru-RU" sz="1000">
              <a:latin typeface="Georgia" pitchFamily="18" charset="0"/>
              <a:cs typeface="Arial" charset="0"/>
            </a:endParaRPr>
          </a:p>
          <a:p>
            <a:pPr indent="450850" eaLnBrk="0" hangingPunct="0">
              <a:tabLst>
                <a:tab pos="898525" algn="l"/>
                <a:tab pos="6480175" algn="l"/>
              </a:tabLst>
            </a:pPr>
            <a:r>
              <a:rPr lang="ru-RU" sz="1000">
                <a:latin typeface="Georgia" pitchFamily="18" charset="0"/>
              </a:rPr>
              <a:t>6. Владею техникой диалогического  общения. </a:t>
            </a:r>
            <a:r>
              <a:rPr lang="ru-RU" sz="1000" i="1">
                <a:latin typeface="Georgia" pitchFamily="18" charset="0"/>
              </a:rPr>
              <a:t>Да. Нет.</a:t>
            </a:r>
            <a:endParaRPr lang="ru-RU" sz="1000">
              <a:latin typeface="Georgia" pitchFamily="18" charset="0"/>
              <a:cs typeface="Arial" charset="0"/>
            </a:endParaRPr>
          </a:p>
          <a:p>
            <a:pPr indent="450850" eaLnBrk="0" hangingPunct="0">
              <a:tabLst>
                <a:tab pos="898525" algn="l"/>
                <a:tab pos="6480175" algn="l"/>
              </a:tabLst>
            </a:pPr>
            <a:r>
              <a:rPr lang="ru-RU" sz="1000">
                <a:latin typeface="Georgia" pitchFamily="18" charset="0"/>
              </a:rPr>
              <a:t>7</a:t>
            </a:r>
            <a:r>
              <a:rPr lang="ru-RU" sz="1000" i="1">
                <a:latin typeface="Georgia" pitchFamily="18" charset="0"/>
              </a:rPr>
              <a:t>.</a:t>
            </a:r>
            <a:r>
              <a:rPr lang="ru-RU" sz="1000">
                <a:latin typeface="Georgia" pitchFamily="18" charset="0"/>
              </a:rPr>
              <a:t> Проявляю достаточную гибкость в конфликтных и затруднительных ситуациях общения с родителями. </a:t>
            </a:r>
            <a:r>
              <a:rPr lang="ru-RU" sz="1000" i="1">
                <a:latin typeface="Georgia" pitchFamily="18" charset="0"/>
              </a:rPr>
              <a:t>Да. Нет.</a:t>
            </a:r>
            <a:endParaRPr lang="ru-RU" sz="1000">
              <a:latin typeface="Georgia" pitchFamily="18" charset="0"/>
              <a:cs typeface="Arial" charset="0"/>
            </a:endParaRPr>
          </a:p>
          <a:p>
            <a:pPr indent="450850" eaLnBrk="0" hangingPunct="0">
              <a:tabLst>
                <a:tab pos="898525" algn="l"/>
                <a:tab pos="6480175" algn="l"/>
              </a:tabLst>
            </a:pPr>
            <a:r>
              <a:rPr lang="ru-RU" sz="1000">
                <a:latin typeface="Georgia" pitchFamily="18" charset="0"/>
              </a:rPr>
              <a:t>8. Как правило, с пониманием отношусь к педагогическим заблуждениям и ошибкам родителей. </a:t>
            </a:r>
            <a:r>
              <a:rPr lang="ru-RU" sz="1000" i="1">
                <a:latin typeface="Georgia" pitchFamily="18" charset="0"/>
              </a:rPr>
              <a:t>Да. Нет.</a:t>
            </a:r>
            <a:endParaRPr lang="ru-RU" sz="1000">
              <a:latin typeface="Georgia" pitchFamily="18" charset="0"/>
              <a:cs typeface="Arial" charset="0"/>
            </a:endParaRPr>
          </a:p>
          <a:p>
            <a:pPr indent="450850" eaLnBrk="0" hangingPunct="0">
              <a:tabLst>
                <a:tab pos="898525" algn="l"/>
                <a:tab pos="6480175" algn="l"/>
              </a:tabLst>
            </a:pPr>
            <a:r>
              <a:rPr lang="ru-RU" sz="1000">
                <a:latin typeface="Georgia" pitchFamily="18" charset="0"/>
              </a:rPr>
              <a:t>9. Владею способами общения с родительской аудиторией, умением вовлечь родителей в активное обсуждение проблемы и </a:t>
            </a:r>
          </a:p>
          <a:p>
            <a:pPr indent="450850" eaLnBrk="0" hangingPunct="0">
              <a:tabLst>
                <a:tab pos="898525" algn="l"/>
                <a:tab pos="6480175" algn="l"/>
              </a:tabLst>
            </a:pPr>
            <a:r>
              <a:rPr lang="ru-RU" sz="1000">
                <a:latin typeface="Georgia" pitchFamily="18" charset="0"/>
              </a:rPr>
              <a:t>     пр. </a:t>
            </a:r>
            <a:r>
              <a:rPr lang="ru-RU" sz="1000" i="1">
                <a:latin typeface="Georgia" pitchFamily="18" charset="0"/>
              </a:rPr>
              <a:t>Да. Нет.</a:t>
            </a:r>
            <a:endParaRPr lang="ru-RU" sz="1000">
              <a:latin typeface="Georgia" pitchFamily="18" charset="0"/>
              <a:cs typeface="Arial" charset="0"/>
            </a:endParaRPr>
          </a:p>
          <a:p>
            <a:pPr indent="450850" eaLnBrk="0" hangingPunct="0">
              <a:tabLst>
                <a:tab pos="898525" algn="l"/>
                <a:tab pos="6480175" algn="l"/>
              </a:tabLst>
            </a:pPr>
            <a:r>
              <a:rPr lang="ru-RU" sz="1000">
                <a:latin typeface="Georgia" pitchFamily="18" charset="0"/>
              </a:rPr>
              <a:t>10. Удается развивать активный интерес родителей к воспитанию своего ребенка, осознанного отношения  родительства. </a:t>
            </a:r>
          </a:p>
          <a:p>
            <a:pPr indent="450850" eaLnBrk="0" hangingPunct="0">
              <a:tabLst>
                <a:tab pos="898525" algn="l"/>
                <a:tab pos="6480175" algn="l"/>
              </a:tabLst>
            </a:pPr>
            <a:r>
              <a:rPr lang="ru-RU" sz="1000">
                <a:latin typeface="Georgia" pitchFamily="18" charset="0"/>
              </a:rPr>
              <a:t> </a:t>
            </a:r>
            <a:r>
              <a:rPr lang="ru-RU" sz="1000" i="1">
                <a:latin typeface="Georgia" pitchFamily="18" charset="0"/>
              </a:rPr>
              <a:t>Да.  Нет.</a:t>
            </a:r>
            <a:endParaRPr lang="ru-RU" sz="1000">
              <a:latin typeface="Georgia" pitchFamily="18" charset="0"/>
              <a:cs typeface="Arial" charset="0"/>
            </a:endParaRPr>
          </a:p>
          <a:p>
            <a:pPr indent="450850" eaLnBrk="0" hangingPunct="0">
              <a:tabLst>
                <a:tab pos="898525" algn="l"/>
                <a:tab pos="6480175" algn="l"/>
              </a:tabLst>
            </a:pPr>
            <a:r>
              <a:rPr lang="ru-RU" sz="1000">
                <a:latin typeface="Georgia" pitchFamily="18" charset="0"/>
              </a:rPr>
              <a:t>11. Помогаю родителям овладевать навыками анализа собственных затруднений в общении с ребенком и причин трудностей в</a:t>
            </a:r>
          </a:p>
          <a:p>
            <a:pPr indent="450850" eaLnBrk="0" hangingPunct="0">
              <a:tabLst>
                <a:tab pos="898525" algn="l"/>
                <a:tab pos="6480175" algn="l"/>
              </a:tabLst>
            </a:pPr>
            <a:r>
              <a:rPr lang="ru-RU" sz="1000">
                <a:latin typeface="Georgia" pitchFamily="18" charset="0"/>
              </a:rPr>
              <a:t>      его развитии. </a:t>
            </a:r>
            <a:r>
              <a:rPr lang="ru-RU" sz="1000" i="1">
                <a:latin typeface="Georgia" pitchFamily="18" charset="0"/>
              </a:rPr>
              <a:t>Да.  Нет.</a:t>
            </a:r>
            <a:endParaRPr lang="ru-RU" sz="1000">
              <a:latin typeface="Georgia" pitchFamily="18" charset="0"/>
              <a:cs typeface="Arial" charset="0"/>
            </a:endParaRPr>
          </a:p>
          <a:p>
            <a:pPr indent="450850" eaLnBrk="0" hangingPunct="0">
              <a:tabLst>
                <a:tab pos="898525" algn="l"/>
                <a:tab pos="6480175" algn="l"/>
              </a:tabLst>
            </a:pPr>
            <a:r>
              <a:rPr lang="ru-RU" sz="1000">
                <a:latin typeface="Georgia" pitchFamily="18" charset="0"/>
              </a:rPr>
              <a:t>12. Использую разные способы активизации потребности родителей наблюдать ребенка в различных жизненных ситуациях</a:t>
            </a:r>
          </a:p>
          <a:p>
            <a:pPr indent="450850" eaLnBrk="0" hangingPunct="0">
              <a:tabLst>
                <a:tab pos="898525" algn="l"/>
                <a:tab pos="6480175" algn="l"/>
              </a:tabLst>
            </a:pPr>
            <a:r>
              <a:rPr lang="ru-RU" sz="1000">
                <a:latin typeface="Georgia" pitchFamily="18" charset="0"/>
              </a:rPr>
              <a:t>       (в детском саду и дома) размышлять над мотивами его поведения. </a:t>
            </a:r>
            <a:r>
              <a:rPr lang="ru-RU" sz="1000" i="1">
                <a:latin typeface="Georgia" pitchFamily="18" charset="0"/>
              </a:rPr>
              <a:t>Да. Нет.</a:t>
            </a:r>
            <a:endParaRPr lang="ru-RU" sz="1000">
              <a:latin typeface="Georgia" pitchFamily="18" charset="0"/>
              <a:cs typeface="Arial" charset="0"/>
            </a:endParaRPr>
          </a:p>
          <a:p>
            <a:pPr indent="450850" eaLnBrk="0" hangingPunct="0">
              <a:tabLst>
                <a:tab pos="898525" algn="l"/>
                <a:tab pos="6480175" algn="l"/>
              </a:tabLst>
            </a:pPr>
            <a:r>
              <a:rPr lang="ru-RU" sz="1000">
                <a:latin typeface="Georgia" pitchFamily="18" charset="0"/>
              </a:rPr>
              <a:t>13.Обогащаю родителей умением  организовывать эмоционально насыщенное взаимодействие с ребенком в семье. </a:t>
            </a:r>
            <a:r>
              <a:rPr lang="ru-RU" sz="1000" i="1">
                <a:latin typeface="Georgia" pitchFamily="18" charset="0"/>
              </a:rPr>
              <a:t>Да. Нет.</a:t>
            </a:r>
            <a:endParaRPr lang="ru-RU" sz="1000">
              <a:latin typeface="Georgia" pitchFamily="18" charset="0"/>
              <a:cs typeface="Arial" charset="0"/>
            </a:endParaRPr>
          </a:p>
          <a:p>
            <a:pPr indent="450850" eaLnBrk="0" hangingPunct="0">
              <a:tabLst>
                <a:tab pos="898525" algn="l"/>
                <a:tab pos="6480175" algn="l"/>
              </a:tabLst>
            </a:pPr>
            <a:r>
              <a:rPr lang="ru-RU" sz="1000">
                <a:latin typeface="Georgia" pitchFamily="18" charset="0"/>
              </a:rPr>
              <a:t>14. Владею методами изучения опыта семейного воспитания, обладаю достаточными знаниями о семье, которые использую в</a:t>
            </a:r>
          </a:p>
          <a:p>
            <a:pPr indent="450850" eaLnBrk="0" hangingPunct="0">
              <a:tabLst>
                <a:tab pos="898525" algn="l"/>
                <a:tab pos="6480175" algn="l"/>
              </a:tabLst>
            </a:pPr>
            <a:r>
              <a:rPr lang="ru-RU" sz="1000">
                <a:latin typeface="Georgia" pitchFamily="18" charset="0"/>
              </a:rPr>
              <a:t>      индивидуальном (и дифференцируемом) общении с родителями. </a:t>
            </a:r>
            <a:r>
              <a:rPr lang="ru-RU" sz="1000" i="1">
                <a:latin typeface="Georgia" pitchFamily="18" charset="0"/>
              </a:rPr>
              <a:t>Да. Нет.</a:t>
            </a:r>
            <a:endParaRPr lang="ru-RU" sz="1000">
              <a:latin typeface="Georgia" pitchFamily="18" charset="0"/>
              <a:cs typeface="Arial" charset="0"/>
            </a:endParaRPr>
          </a:p>
          <a:p>
            <a:pPr indent="450850" eaLnBrk="0" hangingPunct="0">
              <a:tabLst>
                <a:tab pos="898525" algn="l"/>
                <a:tab pos="6480175" algn="l"/>
              </a:tabLst>
            </a:pPr>
            <a:r>
              <a:rPr lang="ru-RU" sz="1000">
                <a:latin typeface="Georgia" pitchFamily="18" charset="0"/>
              </a:rPr>
              <a:t>15. Развиваю интерес родителей к чтению научно-популярной, художественной литературы по семейному воспитанию.  </a:t>
            </a:r>
          </a:p>
          <a:p>
            <a:pPr indent="450850" eaLnBrk="0" hangingPunct="0">
              <a:tabLst>
                <a:tab pos="898525" algn="l"/>
                <a:tab pos="6480175" algn="l"/>
              </a:tabLst>
            </a:pPr>
            <a:r>
              <a:rPr lang="ru-RU" sz="1000">
                <a:latin typeface="Georgia" pitchFamily="18" charset="0"/>
              </a:rPr>
              <a:t>      </a:t>
            </a:r>
            <a:r>
              <a:rPr lang="ru-RU" sz="1000" i="1">
                <a:latin typeface="Georgia" pitchFamily="18" charset="0"/>
              </a:rPr>
              <a:t>Да, Нет.</a:t>
            </a:r>
            <a:endParaRPr lang="ru-RU" sz="1000">
              <a:latin typeface="Georgia" pitchFamily="18" charset="0"/>
              <a:cs typeface="Arial" charset="0"/>
            </a:endParaRPr>
          </a:p>
          <a:p>
            <a:pPr indent="450850" eaLnBrk="0" hangingPunct="0">
              <a:tabLst>
                <a:tab pos="898525" algn="l"/>
                <a:tab pos="6480175" algn="l"/>
              </a:tabLst>
            </a:pPr>
            <a:r>
              <a:rPr lang="ru-RU" sz="1000">
                <a:latin typeface="Georgia" pitchFamily="18" charset="0"/>
              </a:rPr>
              <a:t>16. Учитываю мнения и просьбы родителей по вопросам организации жизни детей в группе, опираюсь на их точку зрения</a:t>
            </a:r>
          </a:p>
          <a:p>
            <a:pPr indent="450850" eaLnBrk="0" hangingPunct="0">
              <a:tabLst>
                <a:tab pos="898525" algn="l"/>
                <a:tab pos="6480175" algn="l"/>
              </a:tabLst>
            </a:pPr>
            <a:r>
              <a:rPr lang="ru-RU" sz="1000">
                <a:latin typeface="Georgia" pitchFamily="18" charset="0"/>
              </a:rPr>
              <a:t>       при принятии педагогических и организационных решений. </a:t>
            </a:r>
            <a:r>
              <a:rPr lang="ru-RU" sz="1000" i="1">
                <a:latin typeface="Georgia" pitchFamily="18" charset="0"/>
              </a:rPr>
              <a:t>Да. Нет.</a:t>
            </a:r>
            <a:endParaRPr lang="ru-RU" sz="1000">
              <a:latin typeface="Georgia" pitchFamily="18" charset="0"/>
              <a:cs typeface="Arial" charset="0"/>
            </a:endParaRPr>
          </a:p>
          <a:p>
            <a:pPr indent="450850" eaLnBrk="0" hangingPunct="0">
              <a:tabLst>
                <a:tab pos="898525" algn="l"/>
                <a:tab pos="6480175" algn="l"/>
              </a:tabLst>
            </a:pPr>
            <a:r>
              <a:rPr lang="ru-RU" sz="1000">
                <a:latin typeface="Georgia" pitchFamily="18" charset="0"/>
              </a:rPr>
              <a:t>17.Удается объединять родителей при решении различных вопросов, создавать атмосферу общности интересов</a:t>
            </a:r>
          </a:p>
          <a:p>
            <a:pPr indent="450850" eaLnBrk="0" hangingPunct="0">
              <a:tabLst>
                <a:tab pos="898525" algn="l"/>
                <a:tab pos="6480175" algn="l"/>
              </a:tabLst>
            </a:pPr>
            <a:r>
              <a:rPr lang="ru-RU" sz="1000">
                <a:latin typeface="Georgia" pitchFamily="18" charset="0"/>
              </a:rPr>
              <a:t>     (родителей и педагогов). </a:t>
            </a:r>
            <a:r>
              <a:rPr lang="ru-RU" sz="1000" i="1">
                <a:latin typeface="Georgia" pitchFamily="18" charset="0"/>
              </a:rPr>
              <a:t>Да. Нет. </a:t>
            </a:r>
            <a:endParaRPr lang="ru-RU" sz="1000">
              <a:latin typeface="Georgia" pitchFamily="18" charset="0"/>
              <a:cs typeface="Arial" charset="0"/>
            </a:endParaRPr>
          </a:p>
          <a:p>
            <a:pPr indent="450850" eaLnBrk="0" hangingPunct="0">
              <a:tabLst>
                <a:tab pos="898525" algn="l"/>
                <a:tab pos="6480175" algn="l"/>
              </a:tabLst>
            </a:pPr>
            <a:r>
              <a:rPr lang="ru-RU" sz="1000">
                <a:latin typeface="Georgia" pitchFamily="18" charset="0"/>
              </a:rPr>
              <a:t>18. Использую в контактах с родителями наглядно-текстовые средства с оперативной информацией о жизни детей в группе</a:t>
            </a:r>
          </a:p>
          <a:p>
            <a:pPr indent="450850" eaLnBrk="0" hangingPunct="0">
              <a:tabLst>
                <a:tab pos="898525" algn="l"/>
                <a:tab pos="6480175" algn="l"/>
              </a:tabLst>
            </a:pPr>
            <a:r>
              <a:rPr lang="ru-RU" sz="1000">
                <a:latin typeface="Georgia" pitchFamily="18" charset="0"/>
              </a:rPr>
              <a:t>       и её перспективах. </a:t>
            </a:r>
            <a:r>
              <a:rPr lang="ru-RU" sz="1000" i="1">
                <a:latin typeface="Georgia" pitchFamily="18" charset="0"/>
              </a:rPr>
              <a:t>Да. Нет.</a:t>
            </a:r>
            <a:endParaRPr lang="ru-RU" sz="1000">
              <a:latin typeface="Georgia" pitchFamily="18" charset="0"/>
              <a:cs typeface="Arial" charset="0"/>
            </a:endParaRPr>
          </a:p>
          <a:p>
            <a:pPr indent="450850" eaLnBrk="0" hangingPunct="0">
              <a:tabLst>
                <a:tab pos="898525" algn="l"/>
                <a:tab pos="6480175" algn="l"/>
              </a:tabLst>
            </a:pPr>
            <a:r>
              <a:rPr lang="ru-RU" sz="1000">
                <a:latin typeface="Georgia" pitchFamily="18" charset="0"/>
              </a:rPr>
              <a:t>19. Могу подготовить и провести для коллег открытый показ фрагментов общения с родителями. </a:t>
            </a:r>
            <a:r>
              <a:rPr lang="ru-RU" sz="1000" i="1">
                <a:latin typeface="Georgia" pitchFamily="18" charset="0"/>
              </a:rPr>
              <a:t>Да. Нет.</a:t>
            </a:r>
            <a:endParaRPr lang="ru-RU" sz="1000">
              <a:latin typeface="Georgia" pitchFamily="18" charset="0"/>
              <a:cs typeface="Arial" charset="0"/>
            </a:endParaRPr>
          </a:p>
          <a:p>
            <a:pPr indent="450850" eaLnBrk="0" hangingPunct="0">
              <a:tabLst>
                <a:tab pos="898525" algn="l"/>
                <a:tab pos="6480175" algn="l"/>
              </a:tabLst>
            </a:pPr>
            <a:r>
              <a:rPr lang="ru-RU" sz="1000">
                <a:latin typeface="Georgia" pitchFamily="18" charset="0"/>
              </a:rPr>
              <a:t>20. Владею навыками планирования, анализа и обобщения результатов взаимодействия с родителями. </a:t>
            </a:r>
            <a:r>
              <a:rPr lang="ru-RU" sz="1000" i="1">
                <a:latin typeface="Georgia" pitchFamily="18" charset="0"/>
              </a:rPr>
              <a:t>Да. Нет.</a:t>
            </a:r>
            <a:endParaRPr lang="ru-RU" sz="1000">
              <a:latin typeface="Georgia" pitchFamily="18" charset="0"/>
              <a:cs typeface="Arial" charset="0"/>
            </a:endParaRPr>
          </a:p>
          <a:p>
            <a:pPr indent="450850" eaLnBrk="0" hangingPunct="0">
              <a:tabLst>
                <a:tab pos="898525" algn="l"/>
                <a:tab pos="6480175" algn="l"/>
              </a:tabLst>
            </a:pPr>
            <a:endParaRPr lang="ru-RU">
              <a:latin typeface="Georgia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ChangeArrowheads="1"/>
          </p:cNvSpPr>
          <p:nvPr/>
        </p:nvSpPr>
        <p:spPr bwMode="auto">
          <a:xfrm>
            <a:off x="285750" y="428625"/>
            <a:ext cx="8643938" cy="56626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Анкета для родителей</a:t>
            </a:r>
            <a:endParaRPr lang="ru-RU" sz="1400" b="1">
              <a:ea typeface="Times New Roman" pitchFamily="18" charset="0"/>
              <a:cs typeface="Arial" charset="0"/>
            </a:endParaRPr>
          </a:p>
          <a:p>
            <a:pPr eaLnBrk="0" hangingPunct="0"/>
            <a:endParaRPr lang="ru-RU" sz="14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sz="14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1.Как Вы понимаете словосочетания: «хорошая семья», «уютный дом»?________________________</a:t>
            </a:r>
            <a:endParaRPr lang="ru-RU" sz="14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sz="14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_____________________________________________________________________________________</a:t>
            </a:r>
            <a:endParaRPr lang="ru-RU" sz="14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sz="14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2.Сколько в Вашей семье детей ?_________________________________________________________</a:t>
            </a:r>
            <a:endParaRPr lang="ru-RU" sz="14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sz="14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Хотелось бы Вам иметь ещё детей ?_______________________________________________________</a:t>
            </a:r>
            <a:endParaRPr lang="ru-RU" sz="14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sz="14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А Ваш ребёнок хочет иметь брата или сестру ?______________________________________________</a:t>
            </a:r>
            <a:endParaRPr lang="ru-RU" sz="14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sz="14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3.Как вы общаетесь со своими родителями: чаше по телефону; они приезжают в гости; сами едете к ним?_________________________________________________________________________________</a:t>
            </a:r>
            <a:endParaRPr lang="ru-RU" sz="14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sz="14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4.Бывает так, что к Вам приходят дети, живущие по соседству(поиграть; посмотреть вместе телевизор)____________________________________________________________________________</a:t>
            </a:r>
            <a:endParaRPr lang="ru-RU" sz="14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sz="14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_____________________________________________________________________________________</a:t>
            </a:r>
            <a:endParaRPr lang="ru-RU" sz="14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sz="14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5.Когда Ваш ребенок дома, часто ли у него портится настроение ?  ____________________________</a:t>
            </a:r>
            <a:endParaRPr lang="ru-RU" sz="14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sz="14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_____________________________________________________________________________________С чем чаще всего это бывает связано ? ___________________________________________________</a:t>
            </a:r>
            <a:endParaRPr lang="ru-RU" sz="14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sz="14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_____________________________________________________________________________________</a:t>
            </a:r>
            <a:endParaRPr lang="ru-RU" sz="14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sz="14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6. По вашему мнению, у кого из членов семьи самый покладистый характер ?___________________</a:t>
            </a:r>
            <a:endParaRPr lang="ru-RU" sz="14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sz="14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_____________________________________________________________________________________</a:t>
            </a:r>
            <a:endParaRPr lang="ru-RU" sz="14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sz="14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У кого самый трудный?_________________________________________________________________</a:t>
            </a:r>
            <a:endParaRPr lang="ru-RU" sz="14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sz="14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7.Есть ли в Вашем доме семейные традиции? Какие ?_______________________________________</a:t>
            </a:r>
            <a:endParaRPr lang="ru-RU" sz="14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sz="14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_____________________________________________________________________________________</a:t>
            </a:r>
            <a:endParaRPr lang="ru-RU" sz="14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sz="14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Сообщите, пожалуйста, о себе некоторые сведения:</a:t>
            </a:r>
            <a:endParaRPr lang="ru-RU" sz="14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sz="14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Пол__________________________________________________________________________</a:t>
            </a:r>
            <a:endParaRPr lang="ru-RU" sz="1400">
              <a:ea typeface="Times New Roman" pitchFamily="18" charset="0"/>
              <a:cs typeface="Arial" charset="0"/>
            </a:endParaRPr>
          </a:p>
          <a:p>
            <a:pPr eaLnBrk="0" hangingPunct="0"/>
            <a:r>
              <a:rPr lang="ru-RU" sz="14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Возраст_______________________________________________________________________</a:t>
            </a:r>
            <a:endParaRPr lang="ru-RU" sz="1400">
              <a:ea typeface="Times New Roman" pitchFamily="18" charset="0"/>
              <a:cs typeface="Arial" charset="0"/>
            </a:endParaRPr>
          </a:p>
          <a:p>
            <a:pPr eaLnBrk="0" hangingPunct="0"/>
            <a:endParaRPr lang="ru-RU" sz="1400">
              <a:ea typeface="Times New Roman" pitchFamily="18" charset="0"/>
              <a:cs typeface="Arial" charset="0"/>
            </a:endParaRPr>
          </a:p>
          <a:p>
            <a:endParaRPr lang="ru-RU" sz="120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одержимое 3"/>
          <p:cNvGraphicFramePr>
            <a:graphicFrameLocks noGrp="1"/>
          </p:cNvGraphicFramePr>
          <p:nvPr>
            <p:ph sz="quarter" idx="4294967295"/>
          </p:nvPr>
        </p:nvGraphicFramePr>
        <p:xfrm>
          <a:off x="642938" y="2357438"/>
          <a:ext cx="8143875" cy="3003550"/>
        </p:xfrm>
        <a:graphic>
          <a:graphicData uri="http://schemas.openxmlformats.org/drawingml/2006/table">
            <a:tbl>
              <a:tblPr/>
              <a:tblGrid>
                <a:gridCol w="1000125"/>
                <a:gridCol w="2286000"/>
                <a:gridCol w="1643062"/>
                <a:gridCol w="1781175"/>
                <a:gridCol w="1433513"/>
              </a:tblGrid>
              <a:tr h="711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Дата</a:t>
                      </a: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Состояние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здоровья ребёнка</a:t>
                      </a: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Эмоциональное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состояние ребёнка</a:t>
                      </a: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Внешний вид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(одежда)</a:t>
                      </a: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Соблюдение гигиенических требований</a:t>
                      </a: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826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82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826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82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826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82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826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82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826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82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826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82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826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82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826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82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826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82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826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587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8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339" marR="3833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7779" name="Rectangle 1"/>
          <p:cNvSpPr>
            <a:spLocks noChangeArrowheads="1"/>
          </p:cNvSpPr>
          <p:nvPr/>
        </p:nvSpPr>
        <p:spPr bwMode="auto">
          <a:xfrm>
            <a:off x="642938" y="214313"/>
            <a:ext cx="8143875" cy="21542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5295900" algn="l"/>
              </a:tabLst>
            </a:pPr>
            <a:endParaRPr lang="ru-RU" sz="1600" b="1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algn="ctr">
              <a:tabLst>
                <a:tab pos="5295900" algn="l"/>
              </a:tabLst>
            </a:pPr>
            <a:r>
              <a:rPr lang="ru-RU" sz="1400" b="1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Карточка наблюдения</a:t>
            </a:r>
            <a:endParaRPr lang="ru-RU" sz="1400">
              <a:ea typeface="Times New Roman" pitchFamily="18" charset="0"/>
              <a:cs typeface="Arial" charset="0"/>
            </a:endParaRPr>
          </a:p>
          <a:p>
            <a:pPr algn="ctr" eaLnBrk="0" hangingPunct="0">
              <a:tabLst>
                <a:tab pos="5295900" algn="l"/>
              </a:tabLst>
            </a:pPr>
            <a:r>
              <a:rPr lang="ru-RU" sz="1400" b="1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за состоянием и внешним видом ребёнка</a:t>
            </a:r>
            <a:endParaRPr lang="ru-RU" sz="1400">
              <a:ea typeface="Times New Roman" pitchFamily="18" charset="0"/>
              <a:cs typeface="Arial" charset="0"/>
            </a:endParaRPr>
          </a:p>
          <a:p>
            <a:pPr eaLnBrk="0" hangingPunct="0">
              <a:tabLst>
                <a:tab pos="5295900" algn="l"/>
              </a:tabLst>
            </a:pPr>
            <a:r>
              <a:rPr lang="ru-RU" sz="14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Ф.И. ребёнка______________________________________________________</a:t>
            </a:r>
            <a:endParaRPr lang="ru-RU" sz="1400">
              <a:ea typeface="Times New Roman" pitchFamily="18" charset="0"/>
              <a:cs typeface="Arial" charset="0"/>
            </a:endParaRPr>
          </a:p>
          <a:p>
            <a:pPr eaLnBrk="0" hangingPunct="0">
              <a:tabLst>
                <a:tab pos="5295900" algn="l"/>
              </a:tabLst>
            </a:pPr>
            <a:r>
              <a:rPr lang="ru-RU" sz="14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Группа___________________________________________________________</a:t>
            </a:r>
            <a:endParaRPr lang="ru-RU" sz="1400">
              <a:ea typeface="Times New Roman" pitchFamily="18" charset="0"/>
              <a:cs typeface="Arial" charset="0"/>
            </a:endParaRPr>
          </a:p>
          <a:p>
            <a:pPr eaLnBrk="0" hangingPunct="0">
              <a:tabLst>
                <a:tab pos="5295900" algn="l"/>
              </a:tabLst>
            </a:pPr>
            <a:r>
              <a:rPr lang="ru-RU" sz="14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Цель проведения наблюдения________________________________________</a:t>
            </a:r>
            <a:endParaRPr lang="ru-RU" sz="1400">
              <a:ea typeface="Times New Roman" pitchFamily="18" charset="0"/>
              <a:cs typeface="Arial" charset="0"/>
            </a:endParaRPr>
          </a:p>
          <a:p>
            <a:pPr eaLnBrk="0" hangingPunct="0">
              <a:tabLst>
                <a:tab pos="5295900" algn="l"/>
              </a:tabLst>
            </a:pPr>
            <a:r>
              <a:rPr lang="ru-RU" sz="14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Социальный педагог _________________________/Трошина С.Н./</a:t>
            </a:r>
            <a:endParaRPr lang="ru-RU" sz="1400">
              <a:ea typeface="Times New Roman" pitchFamily="18" charset="0"/>
              <a:cs typeface="Arial" charset="0"/>
            </a:endParaRPr>
          </a:p>
          <a:p>
            <a:pPr eaLnBrk="0" hangingPunct="0">
              <a:tabLst>
                <a:tab pos="5295900" algn="l"/>
              </a:tabLst>
            </a:pPr>
            <a:r>
              <a:rPr lang="ru-RU" sz="14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Воспитатели____________________________________________________________</a:t>
            </a:r>
            <a:endParaRPr lang="ru-RU" sz="1400">
              <a:ea typeface="Times New Roman" pitchFamily="18" charset="0"/>
              <a:cs typeface="Arial" charset="0"/>
            </a:endParaRPr>
          </a:p>
          <a:p>
            <a:pPr eaLnBrk="0" hangingPunct="0">
              <a:tabLst>
                <a:tab pos="5295900" algn="l"/>
              </a:tabLst>
            </a:pPr>
            <a:endParaRPr lang="ru-RU"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/>
          </p:cNvGraphicFramePr>
          <p:nvPr/>
        </p:nvGraphicFramePr>
        <p:xfrm>
          <a:off x="214282" y="285728"/>
          <a:ext cx="8750206" cy="6167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адпись 2"/>
          <p:cNvSpPr txBox="1">
            <a:spLocks noChangeArrowheads="1"/>
          </p:cNvSpPr>
          <p:nvPr/>
        </p:nvSpPr>
        <p:spPr bwMode="auto">
          <a:xfrm>
            <a:off x="2809875" y="387350"/>
            <a:ext cx="4105275" cy="523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Эффективные формы и методы общения</a:t>
            </a:r>
            <a:endParaRPr lang="ru-RU" sz="1100" b="1" dirty="0">
              <a:solidFill>
                <a:schemeClr val="accent2">
                  <a:lumMod val="7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педагога с родителями</a:t>
            </a:r>
            <a:endParaRPr lang="ru-RU" sz="1100" b="1" dirty="0">
              <a:solidFill>
                <a:schemeClr val="accent2">
                  <a:lumMod val="75000"/>
                </a:schemeClr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7" name="Поле 1"/>
          <p:cNvSpPr txBox="1"/>
          <p:nvPr/>
        </p:nvSpPr>
        <p:spPr>
          <a:xfrm>
            <a:off x="642938" y="1428750"/>
            <a:ext cx="2009775" cy="59055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Первый этап  «Знакомство»</a:t>
            </a:r>
            <a:endParaRPr lang="ru-RU" sz="1100" b="1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8" name="Поле 2"/>
          <p:cNvSpPr txBox="1"/>
          <p:nvPr/>
        </p:nvSpPr>
        <p:spPr>
          <a:xfrm>
            <a:off x="1357313" y="2928938"/>
            <a:ext cx="1357312" cy="46355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1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Диагностический</a:t>
            </a:r>
            <a:endParaRPr lang="ru-RU" sz="1100" b="1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10" name="Поле 4"/>
          <p:cNvSpPr txBox="1"/>
          <p:nvPr/>
        </p:nvSpPr>
        <p:spPr>
          <a:xfrm>
            <a:off x="214313" y="2428875"/>
            <a:ext cx="1428750" cy="42862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1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Организационный</a:t>
            </a:r>
            <a:endParaRPr lang="ru-RU" sz="1100" b="1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11" name="Поле 5"/>
          <p:cNvSpPr txBox="1"/>
          <p:nvPr/>
        </p:nvSpPr>
        <p:spPr>
          <a:xfrm>
            <a:off x="3500438" y="1357313"/>
            <a:ext cx="2752725" cy="6477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Второй этап «Практический»</a:t>
            </a:r>
            <a:endParaRPr lang="ru-RU" sz="1100" b="1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12" name="Поле 6"/>
          <p:cNvSpPr txBox="1"/>
          <p:nvPr/>
        </p:nvSpPr>
        <p:spPr>
          <a:xfrm>
            <a:off x="5214938" y="4071938"/>
            <a:ext cx="1377950" cy="6477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1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Социально-педагогическая профилактика</a:t>
            </a:r>
            <a:endParaRPr lang="ru-RU" sz="1100" b="1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13" name="Поле 7"/>
          <p:cNvSpPr txBox="1"/>
          <p:nvPr/>
        </p:nvSpPr>
        <p:spPr>
          <a:xfrm>
            <a:off x="2928938" y="2286000"/>
            <a:ext cx="1362075" cy="44767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1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Информационно-просветительская</a:t>
            </a:r>
            <a:endParaRPr lang="ru-RU" sz="1100" b="1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14" name="Поле 8"/>
          <p:cNvSpPr txBox="1"/>
          <p:nvPr/>
        </p:nvSpPr>
        <p:spPr>
          <a:xfrm>
            <a:off x="5410200" y="2428875"/>
            <a:ext cx="1303338" cy="3810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1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Образовательная</a:t>
            </a:r>
            <a:endParaRPr lang="ru-RU" sz="1100" b="1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15" name="Поле 9"/>
          <p:cNvSpPr txBox="1"/>
          <p:nvPr/>
        </p:nvSpPr>
        <p:spPr>
          <a:xfrm>
            <a:off x="3643313" y="4071938"/>
            <a:ext cx="1265237" cy="3810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1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Посредническая</a:t>
            </a:r>
            <a:endParaRPr lang="ru-RU" sz="1100" b="1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16" name="Поле 10"/>
          <p:cNvSpPr txBox="1"/>
          <p:nvPr/>
        </p:nvSpPr>
        <p:spPr>
          <a:xfrm>
            <a:off x="6929438" y="1357313"/>
            <a:ext cx="1819275" cy="70485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Третий этап</a:t>
            </a:r>
            <a:endParaRPr lang="ru-RU" sz="1100" b="1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«Контрольно-оценочный»</a:t>
            </a:r>
            <a:endParaRPr lang="ru-RU" sz="1100" b="1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17" name="Поле 11"/>
          <p:cNvSpPr txBox="1"/>
          <p:nvPr/>
        </p:nvSpPr>
        <p:spPr>
          <a:xfrm>
            <a:off x="7286625" y="2286000"/>
            <a:ext cx="1306513" cy="3810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1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Диагностический</a:t>
            </a:r>
            <a:endParaRPr lang="ru-RU" sz="1100" b="1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19" name="Надпись 2"/>
          <p:cNvSpPr txBox="1">
            <a:spLocks noChangeArrowheads="1"/>
          </p:cNvSpPr>
          <p:nvPr/>
        </p:nvSpPr>
        <p:spPr bwMode="auto">
          <a:xfrm>
            <a:off x="1571625" y="5786438"/>
            <a:ext cx="6581775" cy="609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/>
                <a:ea typeface="Calibri"/>
                <a:cs typeface="Times New Roman"/>
              </a:rPr>
              <a:t>-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Создание эффективного общения педагогов с родителями, установление партнёрских отношений.</a:t>
            </a:r>
            <a:endParaRPr lang="ru-RU" sz="1100" b="1" dirty="0">
              <a:solidFill>
                <a:schemeClr val="accent2">
                  <a:lumMod val="75000"/>
                </a:schemeClr>
              </a:solidFill>
              <a:latin typeface="Calibri"/>
              <a:ea typeface="Calibri"/>
              <a:cs typeface="Times New Roman"/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1071563" y="2000250"/>
            <a:ext cx="0" cy="4333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5857875" y="2009775"/>
            <a:ext cx="0" cy="3905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5400000">
            <a:off x="3001169" y="1999456"/>
            <a:ext cx="5715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5400000">
            <a:off x="3682206" y="3032919"/>
            <a:ext cx="206692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5400000">
            <a:off x="4260850" y="3040063"/>
            <a:ext cx="2057400" cy="63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rot="5400000">
            <a:off x="7751763" y="2178050"/>
            <a:ext cx="21431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H="1">
            <a:off x="2286000" y="928688"/>
            <a:ext cx="1101725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4643438" y="928688"/>
            <a:ext cx="9525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5840413" y="892175"/>
            <a:ext cx="168275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rot="16200000" flipH="1">
            <a:off x="3177381" y="3891757"/>
            <a:ext cx="3776663" cy="127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543" name="Rectangle 3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Franklin Gothic Book" pitchFamily="34" charset="0"/>
            </a:endParaRPr>
          </a:p>
        </p:txBody>
      </p:sp>
      <p:sp>
        <p:nvSpPr>
          <p:cNvPr id="107544" name="Rectangle 48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cs typeface="Arial" charset="0"/>
            </a:endParaRPr>
          </a:p>
        </p:txBody>
      </p:sp>
      <p:cxnSp>
        <p:nvCxnSpPr>
          <p:cNvPr id="48" name="Прямая со стрелкой 47"/>
          <p:cNvCxnSpPr/>
          <p:nvPr/>
        </p:nvCxnSpPr>
        <p:spPr>
          <a:xfrm rot="16200000" flipH="1">
            <a:off x="4752181" y="3820320"/>
            <a:ext cx="4098925" cy="301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 rot="5400000">
            <a:off x="819944" y="3750469"/>
            <a:ext cx="4073525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rot="5400000">
            <a:off x="1535113" y="2463800"/>
            <a:ext cx="928688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5400000">
            <a:off x="6823076" y="2749550"/>
            <a:ext cx="500062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rot="5400000">
            <a:off x="7358063" y="3071813"/>
            <a:ext cx="1000125" cy="1428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17" idx="2"/>
          </p:cNvCxnSpPr>
          <p:nvPr/>
        </p:nvCxnSpPr>
        <p:spPr>
          <a:xfrm rot="16200000" flipH="1">
            <a:off x="7589043" y="3018632"/>
            <a:ext cx="906463" cy="203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8467725" y="2681288"/>
            <a:ext cx="0" cy="3619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оле 11"/>
          <p:cNvSpPr txBox="1"/>
          <p:nvPr/>
        </p:nvSpPr>
        <p:spPr>
          <a:xfrm>
            <a:off x="6858000" y="3643313"/>
            <a:ext cx="1000125" cy="42862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1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Оценочные листы</a:t>
            </a:r>
            <a:endParaRPr lang="ru-RU" sz="1100" b="1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43" name="Поле 11"/>
          <p:cNvSpPr txBox="1"/>
          <p:nvPr/>
        </p:nvSpPr>
        <p:spPr>
          <a:xfrm>
            <a:off x="8286750" y="3071813"/>
            <a:ext cx="592138" cy="3810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1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опрос</a:t>
            </a:r>
            <a:endParaRPr lang="ru-RU" sz="1100" b="1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44" name="Поле 11"/>
          <p:cNvSpPr txBox="1"/>
          <p:nvPr/>
        </p:nvSpPr>
        <p:spPr>
          <a:xfrm>
            <a:off x="7929563" y="3571875"/>
            <a:ext cx="1000125" cy="5715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1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Экспресс  диагностика</a:t>
            </a:r>
            <a:endParaRPr lang="ru-RU" sz="1100" b="1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45" name="Поле 11"/>
          <p:cNvSpPr txBox="1"/>
          <p:nvPr/>
        </p:nvSpPr>
        <p:spPr>
          <a:xfrm>
            <a:off x="6858000" y="3000375"/>
            <a:ext cx="928688" cy="3810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1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самооценка</a:t>
            </a:r>
            <a:endParaRPr lang="ru-RU" sz="1100" b="1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cxnSp>
        <p:nvCxnSpPr>
          <p:cNvPr id="50" name="Прямая соединительная линия 49"/>
          <p:cNvCxnSpPr>
            <a:stCxn id="7" idx="3"/>
          </p:cNvCxnSpPr>
          <p:nvPr/>
        </p:nvCxnSpPr>
        <p:spPr>
          <a:xfrm flipV="1">
            <a:off x="2652713" y="1714500"/>
            <a:ext cx="204787" cy="95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V="1">
            <a:off x="6786563" y="1766888"/>
            <a:ext cx="123825" cy="190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flipV="1">
            <a:off x="7072313" y="2490788"/>
            <a:ext cx="204787" cy="95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/>
          <p:nvPr/>
        </p:nvCxnSpPr>
        <p:spPr>
          <a:xfrm rot="5400000">
            <a:off x="177800" y="3106738"/>
            <a:ext cx="500063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Поле 2"/>
          <p:cNvSpPr txBox="1"/>
          <p:nvPr/>
        </p:nvSpPr>
        <p:spPr>
          <a:xfrm>
            <a:off x="1500188" y="3714750"/>
            <a:ext cx="1214437" cy="46355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1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Анкетирование, тестирование</a:t>
            </a:r>
          </a:p>
        </p:txBody>
      </p:sp>
      <p:sp>
        <p:nvSpPr>
          <p:cNvPr id="73" name="Поле 2"/>
          <p:cNvSpPr txBox="1"/>
          <p:nvPr/>
        </p:nvSpPr>
        <p:spPr>
          <a:xfrm>
            <a:off x="642938" y="4429125"/>
            <a:ext cx="1357312" cy="642938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1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Консультации, родительские собрания</a:t>
            </a:r>
            <a:endParaRPr lang="ru-RU" sz="1100" b="1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74" name="Поле 2"/>
          <p:cNvSpPr txBox="1"/>
          <p:nvPr/>
        </p:nvSpPr>
        <p:spPr>
          <a:xfrm>
            <a:off x="0" y="3357563"/>
            <a:ext cx="1262063" cy="5715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1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Планирование мероприятий</a:t>
            </a:r>
            <a:endParaRPr lang="ru-RU" sz="1100" b="1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cxnSp>
        <p:nvCxnSpPr>
          <p:cNvPr id="78" name="Прямая со стрелкой 77"/>
          <p:cNvCxnSpPr>
            <a:endCxn id="73" idx="0"/>
          </p:cNvCxnSpPr>
          <p:nvPr/>
        </p:nvCxnSpPr>
        <p:spPr>
          <a:xfrm rot="5400000">
            <a:off x="910431" y="3839369"/>
            <a:ext cx="1000125" cy="1793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>
            <a:stCxn id="8" idx="2"/>
            <a:endCxn id="72" idx="0"/>
          </p:cNvCxnSpPr>
          <p:nvPr/>
        </p:nvCxnSpPr>
        <p:spPr>
          <a:xfrm rot="16200000" flipH="1">
            <a:off x="1909763" y="3517900"/>
            <a:ext cx="322262" cy="714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 flipV="1">
            <a:off x="3286125" y="1714500"/>
            <a:ext cx="204788" cy="95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3" name="Поле 7"/>
          <p:cNvSpPr txBox="1"/>
          <p:nvPr/>
        </p:nvSpPr>
        <p:spPr>
          <a:xfrm>
            <a:off x="2928938" y="3000375"/>
            <a:ext cx="1714500" cy="85725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1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Статьи, пригласительные, папки передвижки, копилки добрых дел</a:t>
            </a:r>
            <a:endParaRPr lang="ru-RU" sz="1100" b="1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cxnSp>
        <p:nvCxnSpPr>
          <p:cNvPr id="107" name="Прямая со стрелкой 106"/>
          <p:cNvCxnSpPr/>
          <p:nvPr/>
        </p:nvCxnSpPr>
        <p:spPr>
          <a:xfrm>
            <a:off x="4143375" y="4429125"/>
            <a:ext cx="0" cy="4333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Поле 9"/>
          <p:cNvSpPr txBox="1"/>
          <p:nvPr/>
        </p:nvSpPr>
        <p:spPr>
          <a:xfrm>
            <a:off x="3214688" y="4857750"/>
            <a:ext cx="1643062" cy="642938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1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 праздники, выставки, походы</a:t>
            </a:r>
            <a:endParaRPr lang="ru-RU" sz="1100" b="1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109" name="Поле 9"/>
          <p:cNvSpPr txBox="1"/>
          <p:nvPr/>
        </p:nvSpPr>
        <p:spPr>
          <a:xfrm>
            <a:off x="5214938" y="4929188"/>
            <a:ext cx="1500187" cy="71437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1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Консультации, семинары  -практикумы и др.</a:t>
            </a:r>
            <a:endParaRPr lang="ru-RU" sz="1100" b="1" dirty="0">
              <a:solidFill>
                <a:schemeClr val="accent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cxnSp>
        <p:nvCxnSpPr>
          <p:cNvPr id="110" name="Прямая со стрелкой 109"/>
          <p:cNvCxnSpPr/>
          <p:nvPr/>
        </p:nvCxnSpPr>
        <p:spPr>
          <a:xfrm rot="5400000">
            <a:off x="5608638" y="4822825"/>
            <a:ext cx="21431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 стрелкой 111"/>
          <p:cNvCxnSpPr>
            <a:stCxn id="13" idx="2"/>
          </p:cNvCxnSpPr>
          <p:nvPr/>
        </p:nvCxnSpPr>
        <p:spPr>
          <a:xfrm rot="16200000" flipH="1">
            <a:off x="3493294" y="2850356"/>
            <a:ext cx="266700" cy="333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Поле 8"/>
          <p:cNvSpPr txBox="1"/>
          <p:nvPr/>
        </p:nvSpPr>
        <p:spPr>
          <a:xfrm>
            <a:off x="5429250" y="3071813"/>
            <a:ext cx="1303338" cy="642937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1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Совместные занятия, мастер -классы</a:t>
            </a:r>
          </a:p>
        </p:txBody>
      </p:sp>
      <p:cxnSp>
        <p:nvCxnSpPr>
          <p:cNvPr id="115" name="Прямая со стрелкой 114"/>
          <p:cNvCxnSpPr/>
          <p:nvPr/>
        </p:nvCxnSpPr>
        <p:spPr>
          <a:xfrm rot="16200000" flipH="1">
            <a:off x="5884069" y="2902744"/>
            <a:ext cx="266700" cy="333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1306</TotalTime>
  <Words>1088</Words>
  <Application>Microsoft Office PowerPoint</Application>
  <PresentationFormat>Экран (4:3)</PresentationFormat>
  <Paragraphs>131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Павел</cp:lastModifiedBy>
  <cp:revision>127</cp:revision>
  <dcterms:created xsi:type="dcterms:W3CDTF">2012-05-21T15:30:08Z</dcterms:created>
  <dcterms:modified xsi:type="dcterms:W3CDTF">2015-10-29T21:09:12Z</dcterms:modified>
</cp:coreProperties>
</file>