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26"/>
  </p:notesMasterIdLst>
  <p:sldIdLst>
    <p:sldId id="293" r:id="rId2"/>
    <p:sldId id="294" r:id="rId3"/>
    <p:sldId id="296" r:id="rId4"/>
    <p:sldId id="295" r:id="rId5"/>
    <p:sldId id="298" r:id="rId6"/>
    <p:sldId id="303" r:id="rId7"/>
    <p:sldId id="308" r:id="rId8"/>
    <p:sldId id="304" r:id="rId9"/>
    <p:sldId id="282" r:id="rId10"/>
    <p:sldId id="302" r:id="rId11"/>
    <p:sldId id="287" r:id="rId12"/>
    <p:sldId id="288" r:id="rId13"/>
    <p:sldId id="289" r:id="rId14"/>
    <p:sldId id="290" r:id="rId15"/>
    <p:sldId id="291" r:id="rId16"/>
    <p:sldId id="285" r:id="rId17"/>
    <p:sldId id="286" r:id="rId18"/>
    <p:sldId id="301" r:id="rId19"/>
    <p:sldId id="313" r:id="rId20"/>
    <p:sldId id="312" r:id="rId21"/>
    <p:sldId id="311" r:id="rId22"/>
    <p:sldId id="300" r:id="rId23"/>
    <p:sldId id="280" r:id="rId24"/>
    <p:sldId id="292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0" autoAdjust="0"/>
    <p:restoredTop sz="94679" autoAdjust="0"/>
  </p:normalViewPr>
  <p:slideViewPr>
    <p:cSldViewPr>
      <p:cViewPr>
        <p:scale>
          <a:sx n="50" d="100"/>
          <a:sy n="50" d="100"/>
        </p:scale>
        <p:origin x="-1956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0C3744-97A4-4D39-9844-137E3CFD7E2F}" type="doc">
      <dgm:prSet loTypeId="urn:microsoft.com/office/officeart/2005/8/layout/hList2#1" loCatId="list" qsTypeId="urn:microsoft.com/office/officeart/2005/8/quickstyle/simple1#2" qsCatId="simple" csTypeId="urn:microsoft.com/office/officeart/2005/8/colors/accent1_2#7" csCatId="accent1" phldr="1"/>
      <dgm:spPr/>
      <dgm:t>
        <a:bodyPr/>
        <a:lstStyle/>
        <a:p>
          <a:endParaRPr lang="ru-RU"/>
        </a:p>
      </dgm:t>
    </dgm:pt>
    <dgm:pt modelId="{1BF6DBC1-2C10-4C12-A72D-3E89A4A71EFD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Первая группа семей</a:t>
          </a:r>
          <a:endParaRPr lang="ru-RU" b="1" dirty="0">
            <a:solidFill>
              <a:srgbClr val="C00000"/>
            </a:solidFill>
          </a:endParaRPr>
        </a:p>
      </dgm:t>
    </dgm:pt>
    <dgm:pt modelId="{D8EC6603-0DFB-4167-BEE0-0ABB1CB2FF38}" type="parTrans" cxnId="{85E32000-3BFA-4D2E-9EE7-29F785ED5010}">
      <dgm:prSet/>
      <dgm:spPr/>
      <dgm:t>
        <a:bodyPr/>
        <a:lstStyle/>
        <a:p>
          <a:endParaRPr lang="ru-RU"/>
        </a:p>
      </dgm:t>
    </dgm:pt>
    <dgm:pt modelId="{A96D2E36-DF75-4224-B4E0-0869EDC4EE9D}" type="sibTrans" cxnId="{85E32000-3BFA-4D2E-9EE7-29F785ED5010}">
      <dgm:prSet/>
      <dgm:spPr/>
      <dgm:t>
        <a:bodyPr/>
        <a:lstStyle/>
        <a:p>
          <a:endParaRPr lang="ru-RU"/>
        </a:p>
      </dgm:t>
    </dgm:pt>
    <dgm:pt modelId="{FE520C21-6107-499D-8721-063A8BF5D98A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14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rPr>
            <a:t>уровень педагогической культуры достаточно высокий. В семье благоприятная нравственная и трудовая атмосфера. Они имеют общие установки, семейные ценности, традиции. У родителей сформированы знания и умения в области семейного воспитания, систематически занимаются с детьми, понимают и принимают их, поддерживают постоянную связь с детским садом.</a:t>
          </a:r>
          <a:endParaRPr lang="ru-RU" sz="1400" dirty="0">
            <a:solidFill>
              <a:srgbClr val="8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30F2A0F-8502-41F8-821A-58644E92FD6A}" type="parTrans" cxnId="{3E1BAD75-B62B-45CA-8A64-39CBABE512C1}">
      <dgm:prSet/>
      <dgm:spPr/>
      <dgm:t>
        <a:bodyPr/>
        <a:lstStyle/>
        <a:p>
          <a:endParaRPr lang="ru-RU"/>
        </a:p>
      </dgm:t>
    </dgm:pt>
    <dgm:pt modelId="{BB631B79-3DDE-4E46-A025-98598CD7CBE5}" type="sibTrans" cxnId="{3E1BAD75-B62B-45CA-8A64-39CBABE512C1}">
      <dgm:prSet/>
      <dgm:spPr/>
      <dgm:t>
        <a:bodyPr/>
        <a:lstStyle/>
        <a:p>
          <a:endParaRPr lang="ru-RU"/>
        </a:p>
      </dgm:t>
    </dgm:pt>
    <dgm:pt modelId="{CB799EF2-F6E8-4D73-A7FC-E1C10BAB075B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Вторая группа семей</a:t>
          </a:r>
          <a:endParaRPr lang="ru-RU" b="1" dirty="0">
            <a:solidFill>
              <a:srgbClr val="C00000"/>
            </a:solidFill>
          </a:endParaRPr>
        </a:p>
      </dgm:t>
    </dgm:pt>
    <dgm:pt modelId="{C3FE082D-33AA-44AC-905B-4BBB5C1D4F5B}" type="parTrans" cxnId="{CDB84CB7-02AA-4FC6-9D8A-7BED9BA9E022}">
      <dgm:prSet/>
      <dgm:spPr/>
      <dgm:t>
        <a:bodyPr/>
        <a:lstStyle/>
        <a:p>
          <a:endParaRPr lang="ru-RU"/>
        </a:p>
      </dgm:t>
    </dgm:pt>
    <dgm:pt modelId="{07185716-C939-4D53-B38E-FEB427F41AC6}" type="sibTrans" cxnId="{CDB84CB7-02AA-4FC6-9D8A-7BED9BA9E022}">
      <dgm:prSet/>
      <dgm:spPr/>
      <dgm:t>
        <a:bodyPr/>
        <a:lstStyle/>
        <a:p>
          <a:endParaRPr lang="ru-RU"/>
        </a:p>
      </dgm:t>
    </dgm:pt>
    <dgm:pt modelId="{1F65181E-0CDC-4222-AE23-C4A3BEED4037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rgbClr val="800000"/>
          </a:solidFill>
        </a:ln>
      </dgm:spPr>
      <dgm:t>
        <a:bodyPr/>
        <a:lstStyle/>
        <a:p>
          <a:r>
            <a:rPr lang="ru-RU" sz="14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rPr>
            <a:t>средний уровень педагогической культуры. Нравственная и трудовая атмосфера семьи является позитивной, имеет место семейные традиции, но отношения между взрослыми и детьми зачастую противоречивые, возникают конфликты. Родители обладают определёнными знаниями в области педагогики, но они отрывочны, недостаточно осмысленны, они не всегда умеют применять свои знания на практике, их воспитательные умения нуждаются в дальнейшем развитии.</a:t>
          </a:r>
          <a:endParaRPr lang="ru-RU" sz="1400" b="0" dirty="0">
            <a:solidFill>
              <a:srgbClr val="8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A84876E-7C8D-4E26-93FF-696538765C1E}" type="parTrans" cxnId="{39A09364-2BA7-4E56-BEC5-AD8DD56CE1FB}">
      <dgm:prSet/>
      <dgm:spPr/>
      <dgm:t>
        <a:bodyPr/>
        <a:lstStyle/>
        <a:p>
          <a:endParaRPr lang="ru-RU"/>
        </a:p>
      </dgm:t>
    </dgm:pt>
    <dgm:pt modelId="{D01E7A17-2F13-4536-976C-EF4AD3CA6073}" type="sibTrans" cxnId="{39A09364-2BA7-4E56-BEC5-AD8DD56CE1FB}">
      <dgm:prSet/>
      <dgm:spPr/>
      <dgm:t>
        <a:bodyPr/>
        <a:lstStyle/>
        <a:p>
          <a:endParaRPr lang="ru-RU"/>
        </a:p>
      </dgm:t>
    </dgm:pt>
    <dgm:pt modelId="{DA013D91-3ABE-47F3-92AF-5BCD0ABEE7FC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Третья группа семей</a:t>
          </a:r>
          <a:endParaRPr lang="ru-RU" b="1" dirty="0">
            <a:solidFill>
              <a:srgbClr val="C00000"/>
            </a:solidFill>
          </a:endParaRPr>
        </a:p>
      </dgm:t>
    </dgm:pt>
    <dgm:pt modelId="{D2AF1373-D8D5-49A8-83B8-4B43F9C04081}" type="parTrans" cxnId="{A8E26FE1-4BAF-4A63-8F00-C363FD22EDB7}">
      <dgm:prSet/>
      <dgm:spPr/>
      <dgm:t>
        <a:bodyPr/>
        <a:lstStyle/>
        <a:p>
          <a:endParaRPr lang="ru-RU"/>
        </a:p>
      </dgm:t>
    </dgm:pt>
    <dgm:pt modelId="{D5777264-09C0-45D7-925D-2FD255BEBE96}" type="sibTrans" cxnId="{A8E26FE1-4BAF-4A63-8F00-C363FD22EDB7}">
      <dgm:prSet/>
      <dgm:spPr/>
      <dgm:t>
        <a:bodyPr/>
        <a:lstStyle/>
        <a:p>
          <a:endParaRPr lang="ru-RU"/>
        </a:p>
      </dgm:t>
    </dgm:pt>
    <dgm:pt modelId="{534F1D72-D748-45C6-9C0C-710D1FD08D96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rgbClr val="800000"/>
          </a:solidFill>
        </a:ln>
      </dgm:spPr>
      <dgm:t>
        <a:bodyPr/>
        <a:lstStyle/>
        <a:p>
          <a:pPr algn="l"/>
          <a:r>
            <a:rPr lang="ru-RU" sz="16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rPr>
            <a:t> низкий уровень  педагогической культуры. В семейном укладе чаще всего встречаются такие негативные явления, как  пьянство, разлады, жестокость, грубость,  высокий уровень конфликтности. Для родителей характерны, безответственное отношение к своим детям, деспотичный стиль отношений,  равнодушие  поведению детей.</a:t>
          </a:r>
          <a:endParaRPr lang="ru-RU" sz="1400" b="0" dirty="0">
            <a:solidFill>
              <a:srgbClr val="8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AAB4CDF-3135-4E85-BE1F-A9DB6FA0E581}" type="parTrans" cxnId="{79507669-71B6-4AE5-9701-5E21609D072B}">
      <dgm:prSet/>
      <dgm:spPr/>
      <dgm:t>
        <a:bodyPr/>
        <a:lstStyle/>
        <a:p>
          <a:endParaRPr lang="ru-RU"/>
        </a:p>
      </dgm:t>
    </dgm:pt>
    <dgm:pt modelId="{9F684399-1EF1-4CD1-A30C-F06B20EB9521}" type="sibTrans" cxnId="{79507669-71B6-4AE5-9701-5E21609D072B}">
      <dgm:prSet/>
      <dgm:spPr/>
      <dgm:t>
        <a:bodyPr/>
        <a:lstStyle/>
        <a:p>
          <a:endParaRPr lang="ru-RU"/>
        </a:p>
      </dgm:t>
    </dgm:pt>
    <dgm:pt modelId="{31BBA3C4-23AF-4B49-AC0C-8BE8A4E5B7A3}" type="pres">
      <dgm:prSet presAssocID="{4B0C3744-97A4-4D39-9844-137E3CFD7E2F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632B8BB-5DD5-4225-A4BA-3E02041F0CB8}" type="pres">
      <dgm:prSet presAssocID="{1BF6DBC1-2C10-4C12-A72D-3E89A4A71EFD}" presName="compositeNode" presStyleCnt="0">
        <dgm:presLayoutVars>
          <dgm:bulletEnabled val="1"/>
        </dgm:presLayoutVars>
      </dgm:prSet>
      <dgm:spPr/>
    </dgm:pt>
    <dgm:pt modelId="{6DB1AFCC-8811-4AF4-A145-FA78EA47B72C}" type="pres">
      <dgm:prSet presAssocID="{1BF6DBC1-2C10-4C12-A72D-3E89A4A71EFD}" presName="image" presStyleLbl="fgImgPlace1" presStyleIdx="0" presStyleCnt="3" custLinFactNeighborX="1554" custLinFactNeighborY="-30076"/>
      <dgm:spPr>
        <a:solidFill>
          <a:schemeClr val="accent6">
            <a:lumMod val="60000"/>
            <a:lumOff val="40000"/>
          </a:schemeClr>
        </a:solidFill>
      </dgm:spPr>
    </dgm:pt>
    <dgm:pt modelId="{CE41C774-97D1-45BD-AAF6-FBEFA015637C}" type="pres">
      <dgm:prSet presAssocID="{1BF6DBC1-2C10-4C12-A72D-3E89A4A71EFD}" presName="childNode" presStyleLbl="node1" presStyleIdx="0" presStyleCnt="3" custScaleY="1052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3EB35D-A84B-4639-9A75-05E503D033D5}" type="pres">
      <dgm:prSet presAssocID="{1BF6DBC1-2C10-4C12-A72D-3E89A4A71EFD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2630CC-350F-439D-85DC-9543FFAE6D2E}" type="pres">
      <dgm:prSet presAssocID="{A96D2E36-DF75-4224-B4E0-0869EDC4EE9D}" presName="sibTrans" presStyleCnt="0"/>
      <dgm:spPr/>
    </dgm:pt>
    <dgm:pt modelId="{B800CA63-E991-4119-8ABF-1A09F3825A22}" type="pres">
      <dgm:prSet presAssocID="{CB799EF2-F6E8-4D73-A7FC-E1C10BAB075B}" presName="compositeNode" presStyleCnt="0">
        <dgm:presLayoutVars>
          <dgm:bulletEnabled val="1"/>
        </dgm:presLayoutVars>
      </dgm:prSet>
      <dgm:spPr/>
    </dgm:pt>
    <dgm:pt modelId="{F7BDF4F0-05C6-4681-B0AD-4436D08BB19A}" type="pres">
      <dgm:prSet presAssocID="{CB799EF2-F6E8-4D73-A7FC-E1C10BAB075B}" presName="image" presStyleLbl="fgImgPlace1" presStyleIdx="1" presStyleCnt="3" custLinFactNeighborX="-10671" custLinFactNeighborY="-20880"/>
      <dgm:spPr>
        <a:solidFill>
          <a:schemeClr val="accent6">
            <a:lumMod val="60000"/>
            <a:lumOff val="40000"/>
          </a:schemeClr>
        </a:solidFill>
      </dgm:spPr>
    </dgm:pt>
    <dgm:pt modelId="{8590CA32-2C3B-4AF7-ADDA-02718677B462}" type="pres">
      <dgm:prSet presAssocID="{CB799EF2-F6E8-4D73-A7FC-E1C10BAB075B}" presName="childNode" presStyleLbl="node1" presStyleIdx="1" presStyleCnt="3" custScaleX="123319" custScaleY="1052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481081-A6C0-4FF3-9D1C-26F2D6FDA54B}" type="pres">
      <dgm:prSet presAssocID="{CB799EF2-F6E8-4D73-A7FC-E1C10BAB075B}" presName="parentNode" presStyleLbl="revTx" presStyleIdx="1" presStyleCnt="3" custLinFactNeighborX="-58124" custLinFactNeighborY="4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5663C7-41EB-4D50-BA20-4F8DDD57A5D2}" type="pres">
      <dgm:prSet presAssocID="{07185716-C939-4D53-B38E-FEB427F41AC6}" presName="sibTrans" presStyleCnt="0"/>
      <dgm:spPr/>
    </dgm:pt>
    <dgm:pt modelId="{E09A76FA-A413-4C4C-8C05-C5F6166EE677}" type="pres">
      <dgm:prSet presAssocID="{DA013D91-3ABE-47F3-92AF-5BCD0ABEE7FC}" presName="compositeNode" presStyleCnt="0">
        <dgm:presLayoutVars>
          <dgm:bulletEnabled val="1"/>
        </dgm:presLayoutVars>
      </dgm:prSet>
      <dgm:spPr/>
    </dgm:pt>
    <dgm:pt modelId="{F3A31647-C5C6-4A20-8DF6-75E4DADA6408}" type="pres">
      <dgm:prSet presAssocID="{DA013D91-3ABE-47F3-92AF-5BCD0ABEE7FC}" presName="image" presStyleLbl="fgImgPlace1" presStyleIdx="2" presStyleCnt="3" custLinFactNeighborX="-15152" custLinFactNeighborY="-20880"/>
      <dgm:spPr>
        <a:solidFill>
          <a:schemeClr val="accent6">
            <a:lumMod val="60000"/>
            <a:lumOff val="40000"/>
          </a:schemeClr>
        </a:solidFill>
      </dgm:spPr>
    </dgm:pt>
    <dgm:pt modelId="{174E0A2A-107F-43F2-ACB4-2BF77FED20FF}" type="pres">
      <dgm:prSet presAssocID="{DA013D91-3ABE-47F3-92AF-5BCD0ABEE7FC}" presName="childNode" presStyleLbl="node1" presStyleIdx="2" presStyleCnt="3" custScaleX="114121" custScaleY="1052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1A363A-4DDB-4CEA-B9DB-EFE88367AE93}" type="pres">
      <dgm:prSet presAssocID="{DA013D91-3ABE-47F3-92AF-5BCD0ABEE7FC}" presName="parentNode" presStyleLbl="revTx" presStyleIdx="2" presStyleCnt="3" custLinFactNeighborX="-32829" custLinFactNeighborY="1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6473FF-DCE5-486B-9C9A-E52B7A38DFF3}" type="presOf" srcId="{CB799EF2-F6E8-4D73-A7FC-E1C10BAB075B}" destId="{89481081-A6C0-4FF3-9D1C-26F2D6FDA54B}" srcOrd="0" destOrd="0" presId="urn:microsoft.com/office/officeart/2005/8/layout/hList2#1"/>
    <dgm:cxn modelId="{3E1BAD75-B62B-45CA-8A64-39CBABE512C1}" srcId="{1BF6DBC1-2C10-4C12-A72D-3E89A4A71EFD}" destId="{FE520C21-6107-499D-8721-063A8BF5D98A}" srcOrd="0" destOrd="0" parTransId="{630F2A0F-8502-41F8-821A-58644E92FD6A}" sibTransId="{BB631B79-3DDE-4E46-A025-98598CD7CBE5}"/>
    <dgm:cxn modelId="{12E1A1D6-D211-42D8-9098-DD7270D4420F}" type="presOf" srcId="{1BF6DBC1-2C10-4C12-A72D-3E89A4A71EFD}" destId="{0F3EB35D-A84B-4639-9A75-05E503D033D5}" srcOrd="0" destOrd="0" presId="urn:microsoft.com/office/officeart/2005/8/layout/hList2#1"/>
    <dgm:cxn modelId="{7D407695-A446-4659-A382-3756F8595F01}" type="presOf" srcId="{FE520C21-6107-499D-8721-063A8BF5D98A}" destId="{CE41C774-97D1-45BD-AAF6-FBEFA015637C}" srcOrd="0" destOrd="0" presId="urn:microsoft.com/office/officeart/2005/8/layout/hList2#1"/>
    <dgm:cxn modelId="{FEEC0CC0-1FAC-439B-9ACC-036F46F4B8CE}" type="presOf" srcId="{1F65181E-0CDC-4222-AE23-C4A3BEED4037}" destId="{8590CA32-2C3B-4AF7-ADDA-02718677B462}" srcOrd="0" destOrd="0" presId="urn:microsoft.com/office/officeart/2005/8/layout/hList2#1"/>
    <dgm:cxn modelId="{A8E26FE1-4BAF-4A63-8F00-C363FD22EDB7}" srcId="{4B0C3744-97A4-4D39-9844-137E3CFD7E2F}" destId="{DA013D91-3ABE-47F3-92AF-5BCD0ABEE7FC}" srcOrd="2" destOrd="0" parTransId="{D2AF1373-D8D5-49A8-83B8-4B43F9C04081}" sibTransId="{D5777264-09C0-45D7-925D-2FD255BEBE96}"/>
    <dgm:cxn modelId="{85E32000-3BFA-4D2E-9EE7-29F785ED5010}" srcId="{4B0C3744-97A4-4D39-9844-137E3CFD7E2F}" destId="{1BF6DBC1-2C10-4C12-A72D-3E89A4A71EFD}" srcOrd="0" destOrd="0" parTransId="{D8EC6603-0DFB-4167-BEE0-0ABB1CB2FF38}" sibTransId="{A96D2E36-DF75-4224-B4E0-0869EDC4EE9D}"/>
    <dgm:cxn modelId="{502FAFFB-2F68-4AB6-8B82-7B0D979B5822}" type="presOf" srcId="{4B0C3744-97A4-4D39-9844-137E3CFD7E2F}" destId="{31BBA3C4-23AF-4B49-AC0C-8BE8A4E5B7A3}" srcOrd="0" destOrd="0" presId="urn:microsoft.com/office/officeart/2005/8/layout/hList2#1"/>
    <dgm:cxn modelId="{79507669-71B6-4AE5-9701-5E21609D072B}" srcId="{DA013D91-3ABE-47F3-92AF-5BCD0ABEE7FC}" destId="{534F1D72-D748-45C6-9C0C-710D1FD08D96}" srcOrd="0" destOrd="0" parTransId="{7AAB4CDF-3135-4E85-BE1F-A9DB6FA0E581}" sibTransId="{9F684399-1EF1-4CD1-A30C-F06B20EB9521}"/>
    <dgm:cxn modelId="{39A09364-2BA7-4E56-BEC5-AD8DD56CE1FB}" srcId="{CB799EF2-F6E8-4D73-A7FC-E1C10BAB075B}" destId="{1F65181E-0CDC-4222-AE23-C4A3BEED4037}" srcOrd="0" destOrd="0" parTransId="{2A84876E-7C8D-4E26-93FF-696538765C1E}" sibTransId="{D01E7A17-2F13-4536-976C-EF4AD3CA6073}"/>
    <dgm:cxn modelId="{CDB84CB7-02AA-4FC6-9D8A-7BED9BA9E022}" srcId="{4B0C3744-97A4-4D39-9844-137E3CFD7E2F}" destId="{CB799EF2-F6E8-4D73-A7FC-E1C10BAB075B}" srcOrd="1" destOrd="0" parTransId="{C3FE082D-33AA-44AC-905B-4BBB5C1D4F5B}" sibTransId="{07185716-C939-4D53-B38E-FEB427F41AC6}"/>
    <dgm:cxn modelId="{56A82FF8-5436-4CB4-824A-5FB07F4F3A61}" type="presOf" srcId="{DA013D91-3ABE-47F3-92AF-5BCD0ABEE7FC}" destId="{D61A363A-4DDB-4CEA-B9DB-EFE88367AE93}" srcOrd="0" destOrd="0" presId="urn:microsoft.com/office/officeart/2005/8/layout/hList2#1"/>
    <dgm:cxn modelId="{58907FB6-FB1F-4A55-8A9E-005C57C4B6C9}" type="presOf" srcId="{534F1D72-D748-45C6-9C0C-710D1FD08D96}" destId="{174E0A2A-107F-43F2-ACB4-2BF77FED20FF}" srcOrd="0" destOrd="0" presId="urn:microsoft.com/office/officeart/2005/8/layout/hList2#1"/>
    <dgm:cxn modelId="{6F49A339-ED61-4038-A2EB-2F777E13E228}" type="presParOf" srcId="{31BBA3C4-23AF-4B49-AC0C-8BE8A4E5B7A3}" destId="{0632B8BB-5DD5-4225-A4BA-3E02041F0CB8}" srcOrd="0" destOrd="0" presId="urn:microsoft.com/office/officeart/2005/8/layout/hList2#1"/>
    <dgm:cxn modelId="{36B2FA9C-1352-44E2-9C96-27F81E9F9199}" type="presParOf" srcId="{0632B8BB-5DD5-4225-A4BA-3E02041F0CB8}" destId="{6DB1AFCC-8811-4AF4-A145-FA78EA47B72C}" srcOrd="0" destOrd="0" presId="urn:microsoft.com/office/officeart/2005/8/layout/hList2#1"/>
    <dgm:cxn modelId="{656C6BBC-2E9B-4198-9175-3A43677C4D99}" type="presParOf" srcId="{0632B8BB-5DD5-4225-A4BA-3E02041F0CB8}" destId="{CE41C774-97D1-45BD-AAF6-FBEFA015637C}" srcOrd="1" destOrd="0" presId="urn:microsoft.com/office/officeart/2005/8/layout/hList2#1"/>
    <dgm:cxn modelId="{D3B7C4C6-63DC-4C08-B219-074914E99846}" type="presParOf" srcId="{0632B8BB-5DD5-4225-A4BA-3E02041F0CB8}" destId="{0F3EB35D-A84B-4639-9A75-05E503D033D5}" srcOrd="2" destOrd="0" presId="urn:microsoft.com/office/officeart/2005/8/layout/hList2#1"/>
    <dgm:cxn modelId="{5447C7FE-D66E-449E-8E3F-9752C7101F07}" type="presParOf" srcId="{31BBA3C4-23AF-4B49-AC0C-8BE8A4E5B7A3}" destId="{892630CC-350F-439D-85DC-9543FFAE6D2E}" srcOrd="1" destOrd="0" presId="urn:microsoft.com/office/officeart/2005/8/layout/hList2#1"/>
    <dgm:cxn modelId="{564ADD3C-4AB7-4890-8338-341A40A0ED70}" type="presParOf" srcId="{31BBA3C4-23AF-4B49-AC0C-8BE8A4E5B7A3}" destId="{B800CA63-E991-4119-8ABF-1A09F3825A22}" srcOrd="2" destOrd="0" presId="urn:microsoft.com/office/officeart/2005/8/layout/hList2#1"/>
    <dgm:cxn modelId="{C322C815-643D-4828-B0F0-95AAA0B7D3F0}" type="presParOf" srcId="{B800CA63-E991-4119-8ABF-1A09F3825A22}" destId="{F7BDF4F0-05C6-4681-B0AD-4436D08BB19A}" srcOrd="0" destOrd="0" presId="urn:microsoft.com/office/officeart/2005/8/layout/hList2#1"/>
    <dgm:cxn modelId="{27C2A9FD-A030-4CED-8AC3-9D217C774155}" type="presParOf" srcId="{B800CA63-E991-4119-8ABF-1A09F3825A22}" destId="{8590CA32-2C3B-4AF7-ADDA-02718677B462}" srcOrd="1" destOrd="0" presId="urn:microsoft.com/office/officeart/2005/8/layout/hList2#1"/>
    <dgm:cxn modelId="{51EA60C9-A32A-4391-A354-3D419604B28D}" type="presParOf" srcId="{B800CA63-E991-4119-8ABF-1A09F3825A22}" destId="{89481081-A6C0-4FF3-9D1C-26F2D6FDA54B}" srcOrd="2" destOrd="0" presId="urn:microsoft.com/office/officeart/2005/8/layout/hList2#1"/>
    <dgm:cxn modelId="{4386FF65-BB82-48DB-90CF-4A42F428BA3B}" type="presParOf" srcId="{31BBA3C4-23AF-4B49-AC0C-8BE8A4E5B7A3}" destId="{515663C7-41EB-4D50-BA20-4F8DDD57A5D2}" srcOrd="3" destOrd="0" presId="urn:microsoft.com/office/officeart/2005/8/layout/hList2#1"/>
    <dgm:cxn modelId="{01F2AF0C-3F74-4BEE-9F4D-59EBEF00E9A8}" type="presParOf" srcId="{31BBA3C4-23AF-4B49-AC0C-8BE8A4E5B7A3}" destId="{E09A76FA-A413-4C4C-8C05-C5F6166EE677}" srcOrd="4" destOrd="0" presId="urn:microsoft.com/office/officeart/2005/8/layout/hList2#1"/>
    <dgm:cxn modelId="{CC19A362-9B80-4630-A27F-B5B1825C7C22}" type="presParOf" srcId="{E09A76FA-A413-4C4C-8C05-C5F6166EE677}" destId="{F3A31647-C5C6-4A20-8DF6-75E4DADA6408}" srcOrd="0" destOrd="0" presId="urn:microsoft.com/office/officeart/2005/8/layout/hList2#1"/>
    <dgm:cxn modelId="{B4BDB315-ACB9-4832-A203-1E41C6270E81}" type="presParOf" srcId="{E09A76FA-A413-4C4C-8C05-C5F6166EE677}" destId="{174E0A2A-107F-43F2-ACB4-2BF77FED20FF}" srcOrd="1" destOrd="0" presId="urn:microsoft.com/office/officeart/2005/8/layout/hList2#1"/>
    <dgm:cxn modelId="{3830BA79-AEA1-4C01-9214-865F020C0A29}" type="presParOf" srcId="{E09A76FA-A413-4C4C-8C05-C5F6166EE677}" destId="{D61A363A-4DDB-4CEA-B9DB-EFE88367AE93}" srcOrd="2" destOrd="0" presId="urn:microsoft.com/office/officeart/2005/8/layout/h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3EB35D-A84B-4639-9A75-05E503D033D5}">
      <dsp:nvSpPr>
        <dsp:cNvPr id="0" name=""/>
        <dsp:cNvSpPr/>
      </dsp:nvSpPr>
      <dsp:spPr>
        <a:xfrm rot="16200000">
          <a:off x="-2140575" y="3085548"/>
          <a:ext cx="4810734" cy="40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7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solidFill>
                <a:srgbClr val="C00000"/>
              </a:solidFill>
            </a:rPr>
            <a:t>Первая группа семей</a:t>
          </a:r>
          <a:endParaRPr lang="ru-RU" sz="3000" b="1" kern="1200" dirty="0">
            <a:solidFill>
              <a:srgbClr val="C00000"/>
            </a:solidFill>
          </a:endParaRPr>
        </a:p>
      </dsp:txBody>
      <dsp:txXfrm rot="16200000">
        <a:off x="-2140575" y="3085548"/>
        <a:ext cx="4810734" cy="403279"/>
      </dsp:txXfrm>
    </dsp:sp>
    <dsp:sp modelId="{CE41C774-97D1-45BD-AAF6-FBEFA015637C}">
      <dsp:nvSpPr>
        <dsp:cNvPr id="0" name=""/>
        <dsp:cNvSpPr/>
      </dsp:nvSpPr>
      <dsp:spPr>
        <a:xfrm>
          <a:off x="466431" y="756261"/>
          <a:ext cx="2008760" cy="5061854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400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55670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rPr>
            <a:t>уровень педагогической культуры достаточно высокий. В семье благоприятная нравственная и трудовая атмосфера. Они имеют общие установки, семейные ценности, традиции. У родителей сформированы знания и умения в области семейного воспитания, систематически занимаются с детьми, понимают и принимают их, поддерживают постоянную связь с детским садом.</a:t>
          </a:r>
          <a:endParaRPr lang="ru-RU" sz="1400" kern="1200" dirty="0">
            <a:solidFill>
              <a:srgbClr val="8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6431" y="756261"/>
        <a:ext cx="2008760" cy="5061854"/>
      </dsp:txXfrm>
    </dsp:sp>
    <dsp:sp modelId="{6DB1AFCC-8811-4AF4-A145-FA78EA47B72C}">
      <dsp:nvSpPr>
        <dsp:cNvPr id="0" name=""/>
        <dsp:cNvSpPr/>
      </dsp:nvSpPr>
      <dsp:spPr>
        <a:xfrm>
          <a:off x="75685" y="106911"/>
          <a:ext cx="806559" cy="80655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81081-A6C0-4FF3-9D1C-26F2D6FDA54B}">
      <dsp:nvSpPr>
        <dsp:cNvPr id="0" name=""/>
        <dsp:cNvSpPr/>
      </dsp:nvSpPr>
      <dsp:spPr>
        <a:xfrm rot="16200000">
          <a:off x="542933" y="3106475"/>
          <a:ext cx="4810734" cy="40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7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solidFill>
                <a:srgbClr val="C00000"/>
              </a:solidFill>
            </a:rPr>
            <a:t>Вторая группа семей</a:t>
          </a:r>
          <a:endParaRPr lang="ru-RU" sz="3000" b="1" kern="1200" dirty="0">
            <a:solidFill>
              <a:srgbClr val="C00000"/>
            </a:solidFill>
          </a:endParaRPr>
        </a:p>
      </dsp:txBody>
      <dsp:txXfrm rot="16200000">
        <a:off x="542933" y="3106475"/>
        <a:ext cx="4810734" cy="403279"/>
      </dsp:txXfrm>
    </dsp:sp>
    <dsp:sp modelId="{8590CA32-2C3B-4AF7-ADDA-02718677B462}">
      <dsp:nvSpPr>
        <dsp:cNvPr id="0" name=""/>
        <dsp:cNvSpPr/>
      </dsp:nvSpPr>
      <dsp:spPr>
        <a:xfrm>
          <a:off x="3150131" y="756261"/>
          <a:ext cx="2477183" cy="5061854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40000" cap="flat" cmpd="sng" algn="ctr">
          <a:solidFill>
            <a:srgbClr val="8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55670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rPr>
            <a:t>средний уровень педагогической культуры. Нравственная и трудовая атмосфера семьи является позитивной, имеет место семейные традиции, но отношения между взрослыми и детьми зачастую противоречивые, возникают конфликты. Родители обладают определёнными знаниями в области педагогики, но они отрывочны, недостаточно осмысленны, они не всегда умеют применять свои знания на практике, их воспитательные умения нуждаются в дальнейшем развитии.</a:t>
          </a:r>
          <a:endParaRPr lang="ru-RU" sz="1400" b="0" kern="1200" dirty="0">
            <a:solidFill>
              <a:srgbClr val="8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50131" y="756261"/>
        <a:ext cx="2477183" cy="5061854"/>
      </dsp:txXfrm>
    </dsp:sp>
    <dsp:sp modelId="{F7BDF4F0-05C6-4681-B0AD-4436D08BB19A}">
      <dsp:nvSpPr>
        <dsp:cNvPr id="0" name=""/>
        <dsp:cNvSpPr/>
      </dsp:nvSpPr>
      <dsp:spPr>
        <a:xfrm>
          <a:off x="2894995" y="181082"/>
          <a:ext cx="806559" cy="80655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A363A-4DDB-4CEA-B9DB-EFE88367AE93}">
      <dsp:nvSpPr>
        <dsp:cNvPr id="0" name=""/>
        <dsp:cNvSpPr/>
      </dsp:nvSpPr>
      <dsp:spPr>
        <a:xfrm rot="16200000">
          <a:off x="3797065" y="3092620"/>
          <a:ext cx="4810734" cy="40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7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solidFill>
                <a:srgbClr val="C00000"/>
              </a:solidFill>
            </a:rPr>
            <a:t>Третья группа семей</a:t>
          </a:r>
          <a:endParaRPr lang="ru-RU" sz="3000" b="1" kern="1200" dirty="0">
            <a:solidFill>
              <a:srgbClr val="C00000"/>
            </a:solidFill>
          </a:endParaRPr>
        </a:p>
      </dsp:txBody>
      <dsp:txXfrm rot="16200000">
        <a:off x="3797065" y="3092620"/>
        <a:ext cx="4810734" cy="403279"/>
      </dsp:txXfrm>
    </dsp:sp>
    <dsp:sp modelId="{174E0A2A-107F-43F2-ACB4-2BF77FED20FF}">
      <dsp:nvSpPr>
        <dsp:cNvPr id="0" name=""/>
        <dsp:cNvSpPr/>
      </dsp:nvSpPr>
      <dsp:spPr>
        <a:xfrm>
          <a:off x="6394636" y="756261"/>
          <a:ext cx="2292417" cy="5061854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40000" cap="flat" cmpd="sng" algn="ctr">
          <a:solidFill>
            <a:srgbClr val="8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355670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0" kern="12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rPr>
            <a:t> низкий уровень  педагогической культуры. В семейном укладе чаще всего встречаются такие негативные явления, как  пьянство, разлады, жестокость, грубость,  высокий уровень конфликтности. Для родителей характерны, безответственное отношение к своим детям, деспотичный стиль отношений,  равнодушие  поведению детей.</a:t>
          </a:r>
          <a:endParaRPr lang="ru-RU" sz="1400" b="0" kern="1200" dirty="0">
            <a:solidFill>
              <a:srgbClr val="8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394636" y="756261"/>
        <a:ext cx="2292417" cy="5061854"/>
      </dsp:txXfrm>
    </dsp:sp>
    <dsp:sp modelId="{F3A31647-C5C6-4A20-8DF6-75E4DADA6408}">
      <dsp:nvSpPr>
        <dsp:cNvPr id="0" name=""/>
        <dsp:cNvSpPr/>
      </dsp:nvSpPr>
      <dsp:spPr>
        <a:xfrm>
          <a:off x="6010975" y="181082"/>
          <a:ext cx="806559" cy="80655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#1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663AF-B930-4115-BE7F-45F341CE7FEE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0EBDD-E994-42F2-8C8A-2E9F6A401E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ECCF985-7A08-4452-B583-4538EA76A077}" type="datetimeFigureOut">
              <a:rPr lang="ru-RU" smtClean="0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037EDA7-451A-43F3-BEDE-FAC0A1E286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F569AAC-086D-46F6-A1DA-0679DFC14956}" type="datetimeFigureOut">
              <a:rPr lang="ru-RU" smtClean="0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E97368E-5880-4040-9585-4830C4671A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C31EFDBD-D9CC-4FAE-863B-3611254E3559}" type="datetimeFigureOut">
              <a:rPr lang="ru-RU" smtClean="0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ED3DD52-7CB4-4233-8BF2-1998ED8C734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44B9CB0-D3E0-4C87-AB34-0FDDF3965573}" type="datetimeFigureOut">
              <a:rPr lang="ru-RU" smtClean="0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E917B40-BE24-4961-AC82-662B5FBFB0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CE9F129-16CB-4664-81C8-C5730DB457E0}" type="datetimeFigureOut">
              <a:rPr lang="ru-RU" smtClean="0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F7208E0F-B387-46BA-B03F-D70B119E16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FDB024F-0787-486E-ACDE-B1DD2B38DD7E}" type="datetimeFigureOut">
              <a:rPr lang="ru-RU" smtClean="0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514380B-258A-4379-8F53-5C66DEEEB3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9BB3FC8-87F9-4CCA-BBB3-4BC7D5A18D71}" type="datetimeFigureOut">
              <a:rPr lang="ru-RU" smtClean="0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45B25A1-FFDE-408D-B3A7-E9D3B4464B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56BCE2D-8524-49DD-BC22-9B220FF0EDA2}" type="datetimeFigureOut">
              <a:rPr lang="ru-RU" smtClean="0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E445817-9250-4E0B-A298-EE097CCAD4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F152CFF-7374-4996-87F2-15F1D536464D}" type="datetimeFigureOut">
              <a:rPr lang="ru-RU" smtClean="0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692E496-071F-4007-892A-CDDDB9FCB4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2732050-DD31-414B-9ABD-97DB0F3E7253}" type="datetimeFigureOut">
              <a:rPr lang="ru-RU" smtClean="0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B538177-9F42-44FB-B3FD-FF4F4C142F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A6B6762-C700-4693-8FCD-E53C47ED4D64}" type="datetimeFigureOut">
              <a:rPr lang="ru-RU" smtClean="0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CD9A5D0-EDAC-4D70-874E-ABEB108E6B2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E3AB884-7406-407D-BF23-E7F81A1BA666}" type="datetimeFigureOut">
              <a:rPr lang="ru-RU" smtClean="0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E7A983D-AACC-42A1-876E-061E01238AE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8600" y="533400"/>
            <a:ext cx="8243668" cy="2868168"/>
          </a:xfrm>
          <a:noFill/>
          <a:ln/>
        </p:spPr>
        <p:txBody>
          <a:bodyPr/>
          <a:lstStyle/>
          <a:p>
            <a:pPr algn="ctr"/>
            <a:r>
              <a:rPr lang="ru-RU" sz="2800" b="1" i="1" dirty="0"/>
              <a:t>Система работы по выполнению ФЗ № 120 «Об основах системы профилактики правонарушений и безнадзорности несовершеннолетних»</a:t>
            </a:r>
            <a:br>
              <a:rPr lang="ru-RU" sz="2800" b="1" i="1" dirty="0"/>
            </a:br>
            <a:endParaRPr lang="ru-RU" sz="2800" b="1" i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sz="1800" dirty="0"/>
          </a:p>
          <a:p>
            <a:pPr>
              <a:lnSpc>
                <a:spcPct val="80000"/>
              </a:lnSpc>
            </a:pPr>
            <a:endParaRPr lang="ru-RU" sz="1800" dirty="0"/>
          </a:p>
        </p:txBody>
      </p:sp>
      <p:pic>
        <p:nvPicPr>
          <p:cNvPr id="48129" name="Рисунок 1" descr="Безымянный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06825"/>
            <a:ext cx="4143372" cy="305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дет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857628"/>
            <a:ext cx="4214778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>
            <a:noAutofit/>
          </a:bodyPr>
          <a:lstStyle/>
          <a:p>
            <a:r>
              <a:rPr lang="ru-RU" sz="2000" dirty="0" smtClean="0"/>
              <a:t>основные критерии при определении семей данной категории 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жестокое обращение с детьми со стороны родителей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отсутствие контроля за воспитанием и обучением детей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(отсутствие связи со школой, невнимание родителей к успеваемости ребенка)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семьи, в которых дети совершили преступление или правонарушение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Показатели неблагополучия семьи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8072462" cy="5455628"/>
          </a:xfrm>
        </p:spPr>
        <p:txBody>
          <a:bodyPr>
            <a:noAutofit/>
          </a:bodyPr>
          <a:lstStyle/>
          <a:p>
            <a:pPr lvl="0"/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Социально – экономические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длительная безработица одного (обоих) родителей, нежелание работать, а также частая смена мест трудоустройства; длительный статус малообеспеченной семьи и низкий материальный достаток; расходование имущества, принадлежащего ребенку, и денежных средств (пособий на ребенка и пенсий) не по целевому назначению; отсутствие элементарных продуктов питания, мебели, постельных принадлежностей, необеспеченность ребенка сезонной одеждой и обувью, школьными принадлежностями; задолженность (более 6 месяцев) перед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жилищно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коммунальными службами.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Показатели неблагополучия семьи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Медико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санитарные: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антисанитария жилища, пренебрежение минимальными санитарно – гигиеническими нормами; отсутствие в квартире (доме) электричества, отопления; алкогольная, наркотическая зависимость родителей, постановка их на учет в наркологический или психоневрологический диспансер;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неухоженность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неопрятность детей, наличие у них частых заболеваний и травм; бездействие родителей при необходимости оказания детям медицинской помощи; несоблюдение родителями предписаний относительно лечения ребенка.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Показатели неблагополучия семьи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Социально – демографические: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родители имеют статус лиц без определенного места жительства; устойчивое неправильное репродуктивное поведение семьи и особенно матери (частые беременности, которые заканчиваются абортом или отказом от ребенка); выраженная конфликтная ситуация в семье при разводе родителей; родители, или один из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них,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ранее лишался родительских прав по отношению к детям.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Показатели неблагополучия семьи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Психолого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педагогические: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полное равнодушие родителей и отсутствие заботы и внимания к ребенку; устойчивое уклонение родителей от контакта со специалистами, игнорирование их рекомендаций; непосещение родителями образовательного учреждения, в котором обучается ребенок, несмотря на неоднократные приглашения со стороны администрации; систематическое применение к ребенку антипедагогических мер воздействия; насилие и жестокое отношение к ребенку, пренебрежение его основными интересами и нуждами.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Показатели неблагополучия семьи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>
            <a:noAutofit/>
          </a:bodyPr>
          <a:lstStyle/>
          <a:p>
            <a:pPr lvl="0"/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Криминально – аморальные: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постановка родителей на учет в органы внутренних дел; нарушение родителями общественного порядка по месту жительства, организация сборищ и притонов, вовлечение ребенка в преступную деятельность и антиобщественное поведение ( попрошайничество, занятие проституцией, употреблению алкоголя и наркотиков); оставление ребенка без пищи, тепла, присмотра, изгнание несовершеннолетнего из дома.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Последствия жизни и воспитания в социально опасной семье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детская безнадзорность и беспризорность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● побеги из дома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● правонарушения и преступная деятельность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● алкоголизм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● наркомания и токсикомания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● половая распущенность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Candara" pitchFamily="34" charset="0"/>
              </a:rPr>
              <a:t>Эффективные меры воздействия</a:t>
            </a:r>
            <a:br>
              <a:rPr lang="ru-RU" sz="2000" dirty="0" smtClean="0">
                <a:latin typeface="Candara" pitchFamily="34" charset="0"/>
              </a:rPr>
            </a:br>
            <a:r>
              <a:rPr lang="ru-RU" sz="2000" dirty="0" smtClean="0">
                <a:latin typeface="Candara" pitchFamily="34" charset="0"/>
              </a:rPr>
              <a:t> на социально опасную семью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7239000" cy="545562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Принудительное лечение от алкоголизма; 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Лишение родительских прав; 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Консультирование; 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Обучающие консультации для родителей; 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Помощь общественных организаций; 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Влияние через СМИ; 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Пропаганда здорового образа жизни; 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Пропаганда семейных ценностей; 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Оказание материальной помощи; 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Административные штрафы; 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Создание клубов по интересам; 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Постоянный патронаж; 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Обеспечение бесплатным питанием детей из социально опасных семей; 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Бесплатное лечение детей и оздоровление в период каникул; 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Взаимодействие всех служб в раннем выявлении и индивидуальный подход к решению проблем каждой семьи.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latin typeface="Palatino Linotype" pitchFamily="18" charset="0"/>
              </a:rPr>
              <a:t>Формы работы с родителями </a:t>
            </a:r>
            <a:br>
              <a:rPr lang="ru-RU" sz="2000" dirty="0" smtClean="0">
                <a:latin typeface="Palatino Linotype" pitchFamily="18" charset="0"/>
              </a:rPr>
            </a:br>
            <a:r>
              <a:rPr lang="ru-RU" sz="2000" dirty="0" smtClean="0">
                <a:latin typeface="Palatino Linotype" pitchFamily="18" charset="0"/>
              </a:rPr>
              <a:t>социально опасных семей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400948" cy="531275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ru-RU" sz="2800" dirty="0" smtClean="0"/>
              <a:t>♦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диагностика микроклимата в семье глазами родителей и их детей</a:t>
            </a:r>
          </a:p>
          <a:p>
            <a:pPr>
              <a:lnSpc>
                <a:spcPct val="8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♦ анкетирование, тестирование</a:t>
            </a:r>
          </a:p>
          <a:p>
            <a:pPr>
              <a:lnSpc>
                <a:spcPct val="8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♦  наблюдение</a:t>
            </a:r>
          </a:p>
          <a:p>
            <a:pPr>
              <a:lnSpc>
                <a:spcPct val="8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♦  беседа</a:t>
            </a:r>
          </a:p>
          <a:p>
            <a:pPr>
              <a:lnSpc>
                <a:spcPct val="8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♦  консультирование</a:t>
            </a:r>
          </a:p>
          <a:p>
            <a:pPr>
              <a:lnSpc>
                <a:spcPct val="8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♦  патронаж</a:t>
            </a:r>
          </a:p>
          <a:p>
            <a:pPr>
              <a:lnSpc>
                <a:spcPct val="8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♦  тренинг</a:t>
            </a:r>
          </a:p>
          <a:p>
            <a:pPr>
              <a:lnSpc>
                <a:spcPct val="8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♦  дискуссионный диалог</a:t>
            </a:r>
          </a:p>
          <a:p>
            <a:pPr>
              <a:lnSpc>
                <a:spcPct val="8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♦  лекция</a:t>
            </a:r>
          </a:p>
          <a:p>
            <a:pPr>
              <a:lnSpc>
                <a:spcPct val="8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♦  семинар</a:t>
            </a:r>
          </a:p>
          <a:p>
            <a:pPr>
              <a:lnSpc>
                <a:spcPct val="8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♦  психотерапия,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психокоррекция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42875" y="55563"/>
            <a:ext cx="8786813" cy="65865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Социально-демографические данные семьи</a:t>
            </a:r>
            <a:endParaRPr lang="ru-RU" sz="800">
              <a:ea typeface="Calibri" pitchFamily="34" charset="0"/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Ф.И. ребёнка____________________________________________________________________________________</a:t>
            </a:r>
            <a:endParaRPr lang="ru-RU" sz="800">
              <a:ea typeface="Calibri" pitchFamily="34" charset="0"/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Возраст_________________________________________________________________________________________</a:t>
            </a:r>
            <a:endParaRPr lang="ru-RU" sz="800">
              <a:ea typeface="Calibri" pitchFamily="34" charset="0"/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Дата рождения___________________________________________________________________________________</a:t>
            </a:r>
            <a:endParaRPr lang="ru-RU" sz="800">
              <a:ea typeface="Calibri" pitchFamily="34" charset="0"/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Ф.И.О. мама_____________________________________________________________________________________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Дата рождения___________________________________________________________________________________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Место работы____________________________________________________________________________________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Дом. Тел.______________________________________раб.тел.___________________________________________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Ф.И.О. папы_____________________________________________________________________________________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Дата рождения___________________________________________________________________________________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Место работы____________________________________________________________________________________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Дом. Тел. _____________________________________ раб. тел. 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Сколько лет в браке 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Ф.И.О. бабушки, дедушки (номер телефонов)_________________________________________________________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/>
            <a:r>
              <a:rPr lang="ru-RU" sz="1400">
                <a:latin typeface="Times New Roman" pitchFamily="18" charset="0"/>
              </a:rPr>
              <a:t>________________________________________________________________________________________________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/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Ф.И. братья, сёстры (дата рождения)________________________________________________________________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/>
            <a:r>
              <a:rPr lang="ru-RU" sz="1400">
                <a:latin typeface="Times New Roman" pitchFamily="18" charset="0"/>
              </a:rPr>
              <a:t>________________________________________________________________________________________________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/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Адрес прописки_________________________________________________________________________________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Адрес фактического проживания 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Посещает ли ребёнок учреждения дополнительного образования (секции, кружки, школы для дошкольников)___________________________________________________________________________________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/>
            <a:r>
              <a:rPr lang="ru-RU" sz="1400">
                <a:latin typeface="Times New Roman" pitchFamily="18" charset="0"/>
              </a:rPr>
              <a:t>________________________________________________________________________________________________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/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Увлечения ребёнка 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/>
            <a:r>
              <a:rPr lang="ru-RU" sz="1400">
                <a:latin typeface="Times New Roman" pitchFamily="18" charset="0"/>
              </a:rPr>
              <a:t>________________________________________________________________________________________________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Совместные увлечения родителей и детей (семейные традиции, досуг, хобби)_____________________________</a:t>
            </a:r>
            <a:endParaRPr lang="ru-RU" sz="800">
              <a:cs typeface="Arial" charset="0"/>
            </a:endParaRPr>
          </a:p>
          <a:p>
            <a:pPr eaLnBrk="0" hangingPunct="0"/>
            <a:r>
              <a:rPr lang="ru-RU" sz="1400">
                <a:latin typeface="Times New Roman" pitchFamily="18" charset="0"/>
              </a:rPr>
              <a:t>________________________________________________________________________________________________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/>
            <a:endParaRPr lang="ru-RU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1782762"/>
          </a:xfrm>
        </p:spPr>
        <p:txBody>
          <a:bodyPr/>
          <a:lstStyle/>
          <a:p>
            <a:pPr algn="ctr"/>
            <a:r>
              <a:rPr lang="ru-RU" sz="2000" b="1" dirty="0"/>
              <a:t>ФЕДЕРАЛЬНЫЙ ЗАКОН</a:t>
            </a:r>
            <a:r>
              <a:rPr lang="ru-RU" sz="3600" b="1" dirty="0"/>
              <a:t> </a:t>
            </a:r>
            <a:br>
              <a:rPr lang="ru-RU" sz="3600" b="1" dirty="0"/>
            </a:br>
            <a:r>
              <a:rPr lang="ru-RU" sz="2000" b="1" dirty="0"/>
              <a:t>ОБ ОСНОВАХ СИСТЕМЫ ПРОФИЛАКТИКИ БЕЗНАДЗОРНОСТИ И ПРАВОНАРУШЕНИЙ НЕСОВЕРШЕННОЛЕТНИХ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Принят Государственной Думой 21 мая 1999 года</a:t>
            </a:r>
            <a:br>
              <a:rPr lang="ru-RU" sz="2000" dirty="0"/>
            </a:br>
            <a:r>
              <a:rPr lang="ru-RU" sz="2000" dirty="0"/>
              <a:t>Одобрен Советом Федерации 9 июня 1999 года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438400"/>
            <a:ext cx="7696200" cy="411480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Из 1 статьи:</a:t>
            </a:r>
          </a:p>
          <a:p>
            <a:pPr algn="just">
              <a:lnSpc>
                <a:spcPct val="80000"/>
              </a:lnSpc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несовершеннолетний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находящийся в социально опасном положении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лицо, которое вследствие безнадзорности или беспризорности находится в обстановке, представляющей опасность для его жизни или здоровья либо не отвечающей требованиям к его воспитанию или содержанию, либо совершает правонарушение или антиобщественные действия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 noGrp="1"/>
          </p:cNvGraphicFramePr>
          <p:nvPr>
            <p:ph sz="quarter" idx="4294967295"/>
          </p:nvPr>
        </p:nvGraphicFramePr>
        <p:xfrm>
          <a:off x="251521" y="2348879"/>
          <a:ext cx="8424937" cy="4176475"/>
        </p:xfrm>
        <a:graphic>
          <a:graphicData uri="http://schemas.openxmlformats.org/drawingml/2006/table">
            <a:tbl>
              <a:tblPr/>
              <a:tblGrid>
                <a:gridCol w="1034641"/>
                <a:gridCol w="2364894"/>
                <a:gridCol w="1699767"/>
                <a:gridCol w="1842648"/>
                <a:gridCol w="1482987"/>
              </a:tblGrid>
              <a:tr h="9889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Состояние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здоровья ребёнка</a:t>
                      </a: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Эмоциональное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состояние ребёнка</a:t>
                      </a: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Внешний вид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(одежда)</a:t>
                      </a: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Соблюдение гигиенических требований</a:t>
                      </a: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83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83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83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83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83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83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83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83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83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83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83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83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83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83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83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83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83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83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83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07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8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7779" name="Rectangle 1"/>
          <p:cNvSpPr>
            <a:spLocks noChangeArrowheads="1"/>
          </p:cNvSpPr>
          <p:nvPr/>
        </p:nvSpPr>
        <p:spPr bwMode="auto">
          <a:xfrm>
            <a:off x="642938" y="162763"/>
            <a:ext cx="8033517" cy="212365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5295900" algn="l"/>
              </a:tabLst>
            </a:pPr>
            <a:endParaRPr lang="ru-RU" sz="1600" b="1" dirty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algn="ctr">
              <a:tabLst>
                <a:tab pos="5295900" algn="l"/>
              </a:tabLst>
            </a:pPr>
            <a:r>
              <a:rPr lang="ru-RU" sz="1400" b="1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Карточка наблюдения</a:t>
            </a:r>
            <a:endParaRPr lang="ru-RU" sz="1400" dirty="0">
              <a:ea typeface="Times New Roman" pitchFamily="18" charset="0"/>
              <a:cs typeface="Arial" charset="0"/>
            </a:endParaRPr>
          </a:p>
          <a:p>
            <a:pPr algn="ctr" eaLnBrk="0" hangingPunct="0">
              <a:tabLst>
                <a:tab pos="5295900" algn="l"/>
              </a:tabLst>
            </a:pPr>
            <a:r>
              <a:rPr lang="ru-RU" sz="1400" b="1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за состоянием и внешним видом ребёнка</a:t>
            </a:r>
            <a:endParaRPr lang="ru-RU" sz="1400" dirty="0">
              <a:ea typeface="Times New Roman" pitchFamily="18" charset="0"/>
              <a:cs typeface="Arial" charset="0"/>
            </a:endParaRPr>
          </a:p>
          <a:p>
            <a:pPr eaLnBrk="0" hangingPunct="0">
              <a:tabLst>
                <a:tab pos="5295900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Ф.И. </a:t>
            </a:r>
            <a:r>
              <a:rPr lang="ru-RU" sz="1400" dirty="0" err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ребёнка______________________________________________________</a:t>
            </a:r>
            <a:endParaRPr lang="ru-RU" sz="1400" dirty="0">
              <a:ea typeface="Times New Roman" pitchFamily="18" charset="0"/>
              <a:cs typeface="Arial" charset="0"/>
            </a:endParaRPr>
          </a:p>
          <a:p>
            <a:pPr eaLnBrk="0" hangingPunct="0">
              <a:tabLst>
                <a:tab pos="5295900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Группа___________________________________________________________</a:t>
            </a:r>
            <a:endParaRPr lang="ru-RU" sz="1400" dirty="0">
              <a:ea typeface="Times New Roman" pitchFamily="18" charset="0"/>
              <a:cs typeface="Arial" charset="0"/>
            </a:endParaRPr>
          </a:p>
          <a:p>
            <a:pPr eaLnBrk="0" hangingPunct="0">
              <a:tabLst>
                <a:tab pos="5295900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Цель проведения </a:t>
            </a:r>
            <a:r>
              <a:rPr lang="ru-RU" sz="1400" dirty="0" err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наблюдения</a:t>
            </a:r>
            <a:r>
              <a:rPr lang="ru-RU" sz="1400" dirty="0" err="1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________________________________________</a:t>
            </a:r>
            <a:endParaRPr lang="ru-RU" sz="1400" dirty="0">
              <a:ea typeface="Times New Roman" pitchFamily="18" charset="0"/>
              <a:cs typeface="Arial" charset="0"/>
            </a:endParaRPr>
          </a:p>
          <a:p>
            <a:pPr eaLnBrk="0" hangingPunct="0">
              <a:tabLst>
                <a:tab pos="5295900" algn="l"/>
              </a:tabLst>
            </a:pPr>
            <a:endParaRPr lang="ru-RU" sz="1400" dirty="0">
              <a:ea typeface="Times New Roman" pitchFamily="18" charset="0"/>
              <a:cs typeface="Arial" charset="0"/>
            </a:endParaRPr>
          </a:p>
          <a:p>
            <a:pPr eaLnBrk="0" hangingPunct="0">
              <a:tabLst>
                <a:tab pos="5295900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Воспитатели____________________________________________________________</a:t>
            </a:r>
            <a:endParaRPr lang="ru-RU" sz="1400" dirty="0">
              <a:ea typeface="Times New Roman" pitchFamily="18" charset="0"/>
              <a:cs typeface="Arial" charset="0"/>
            </a:endParaRPr>
          </a:p>
          <a:p>
            <a:pPr eaLnBrk="0" hangingPunct="0">
              <a:tabLst>
                <a:tab pos="5295900" algn="l"/>
              </a:tabLst>
            </a:pPr>
            <a:endParaRPr lang="ru-RU" dirty="0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дпись 2"/>
          <p:cNvSpPr txBox="1">
            <a:spLocks noChangeArrowheads="1"/>
          </p:cNvSpPr>
          <p:nvPr/>
        </p:nvSpPr>
        <p:spPr bwMode="auto">
          <a:xfrm>
            <a:off x="2809875" y="387350"/>
            <a:ext cx="4105275" cy="523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Эффективные формы и методы общения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педагога с родителями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7" name="Поле 1"/>
          <p:cNvSpPr txBox="1"/>
          <p:nvPr/>
        </p:nvSpPr>
        <p:spPr>
          <a:xfrm>
            <a:off x="642938" y="1428750"/>
            <a:ext cx="2009775" cy="5905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Первый этап  «Знакомство»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8" name="Поле 2"/>
          <p:cNvSpPr txBox="1"/>
          <p:nvPr/>
        </p:nvSpPr>
        <p:spPr>
          <a:xfrm>
            <a:off x="1357313" y="2928938"/>
            <a:ext cx="1357312" cy="4635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Диагностический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0" name="Поле 4"/>
          <p:cNvSpPr txBox="1"/>
          <p:nvPr/>
        </p:nvSpPr>
        <p:spPr>
          <a:xfrm>
            <a:off x="214313" y="2428875"/>
            <a:ext cx="1428750" cy="4286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Организационный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1" name="Поле 5"/>
          <p:cNvSpPr txBox="1"/>
          <p:nvPr/>
        </p:nvSpPr>
        <p:spPr>
          <a:xfrm>
            <a:off x="3500438" y="1357313"/>
            <a:ext cx="2752725" cy="6477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Второй этап «Практический»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2" name="Поле 6"/>
          <p:cNvSpPr txBox="1"/>
          <p:nvPr/>
        </p:nvSpPr>
        <p:spPr>
          <a:xfrm>
            <a:off x="5214938" y="4071938"/>
            <a:ext cx="1377950" cy="6477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Социально-педагогическая профилактика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3" name="Поле 7"/>
          <p:cNvSpPr txBox="1"/>
          <p:nvPr/>
        </p:nvSpPr>
        <p:spPr>
          <a:xfrm>
            <a:off x="2928938" y="2286000"/>
            <a:ext cx="1362075" cy="4476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Информационно-просветительская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4" name="Поле 8"/>
          <p:cNvSpPr txBox="1"/>
          <p:nvPr/>
        </p:nvSpPr>
        <p:spPr>
          <a:xfrm>
            <a:off x="5410200" y="2428875"/>
            <a:ext cx="1303338" cy="381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Образовательная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5" name="Поле 9"/>
          <p:cNvSpPr txBox="1"/>
          <p:nvPr/>
        </p:nvSpPr>
        <p:spPr>
          <a:xfrm>
            <a:off x="3643313" y="4071938"/>
            <a:ext cx="1265237" cy="381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Посредническая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6" name="Поле 10"/>
          <p:cNvSpPr txBox="1"/>
          <p:nvPr/>
        </p:nvSpPr>
        <p:spPr>
          <a:xfrm>
            <a:off x="6929438" y="1357313"/>
            <a:ext cx="1819275" cy="7048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Третий этап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«Контрольно-оценочный»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7" name="Поле 11"/>
          <p:cNvSpPr txBox="1"/>
          <p:nvPr/>
        </p:nvSpPr>
        <p:spPr>
          <a:xfrm>
            <a:off x="7286625" y="2286000"/>
            <a:ext cx="1306513" cy="381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Диагностический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9" name="Надпись 2"/>
          <p:cNvSpPr txBox="1">
            <a:spLocks noChangeArrowheads="1"/>
          </p:cNvSpPr>
          <p:nvPr/>
        </p:nvSpPr>
        <p:spPr bwMode="auto">
          <a:xfrm>
            <a:off x="1571625" y="5786438"/>
            <a:ext cx="6581775" cy="609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-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Создание эффективного общения педагогов с родителями, установление партнёрских отношений.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1071563" y="2000250"/>
            <a:ext cx="0" cy="4333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857875" y="2009775"/>
            <a:ext cx="0" cy="3905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>
            <a:off x="3001169" y="1999456"/>
            <a:ext cx="5715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5400000">
            <a:off x="3682206" y="3032919"/>
            <a:ext cx="206692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>
            <a:off x="4260850" y="3040063"/>
            <a:ext cx="2057400" cy="63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5400000">
            <a:off x="7751763" y="2178050"/>
            <a:ext cx="21431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2286000" y="928688"/>
            <a:ext cx="1101725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4643438" y="928688"/>
            <a:ext cx="9525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840413" y="892175"/>
            <a:ext cx="168275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16200000" flipH="1">
            <a:off x="3177381" y="3891757"/>
            <a:ext cx="3776663" cy="12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543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107544" name="Rectangle 4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cs typeface="Arial" charset="0"/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 rot="16200000" flipH="1">
            <a:off x="4752181" y="3820320"/>
            <a:ext cx="4098925" cy="301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rot="5400000">
            <a:off x="819944" y="3750469"/>
            <a:ext cx="4073525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rot="5400000">
            <a:off x="1535113" y="2463800"/>
            <a:ext cx="928688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6823076" y="2749550"/>
            <a:ext cx="50006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>
            <a:off x="7358063" y="3071813"/>
            <a:ext cx="1000125" cy="1428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17" idx="2"/>
          </p:cNvCxnSpPr>
          <p:nvPr/>
        </p:nvCxnSpPr>
        <p:spPr>
          <a:xfrm rot="16200000" flipH="1">
            <a:off x="7589043" y="3018632"/>
            <a:ext cx="906463" cy="203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8467725" y="2681288"/>
            <a:ext cx="0" cy="3619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оле 11"/>
          <p:cNvSpPr txBox="1"/>
          <p:nvPr/>
        </p:nvSpPr>
        <p:spPr>
          <a:xfrm>
            <a:off x="6858000" y="3643313"/>
            <a:ext cx="1000125" cy="4286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Оценочные листы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43" name="Поле 11"/>
          <p:cNvSpPr txBox="1"/>
          <p:nvPr/>
        </p:nvSpPr>
        <p:spPr>
          <a:xfrm>
            <a:off x="8286750" y="3071813"/>
            <a:ext cx="592138" cy="381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опрос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44" name="Поле 11"/>
          <p:cNvSpPr txBox="1"/>
          <p:nvPr/>
        </p:nvSpPr>
        <p:spPr>
          <a:xfrm>
            <a:off x="7929563" y="3571875"/>
            <a:ext cx="1000125" cy="5715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Экспресс  диагностика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45" name="Поле 11"/>
          <p:cNvSpPr txBox="1"/>
          <p:nvPr/>
        </p:nvSpPr>
        <p:spPr>
          <a:xfrm>
            <a:off x="6858000" y="3000375"/>
            <a:ext cx="928688" cy="381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самооценка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cxnSp>
        <p:nvCxnSpPr>
          <p:cNvPr id="50" name="Прямая соединительная линия 49"/>
          <p:cNvCxnSpPr>
            <a:stCxn id="7" idx="3"/>
          </p:cNvCxnSpPr>
          <p:nvPr/>
        </p:nvCxnSpPr>
        <p:spPr>
          <a:xfrm flipV="1">
            <a:off x="2652713" y="1714500"/>
            <a:ext cx="204787" cy="9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6786563" y="1766888"/>
            <a:ext cx="123825" cy="190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V="1">
            <a:off x="7072313" y="2490788"/>
            <a:ext cx="204787" cy="9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 rot="5400000">
            <a:off x="177800" y="3106738"/>
            <a:ext cx="500063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Поле 2"/>
          <p:cNvSpPr txBox="1"/>
          <p:nvPr/>
        </p:nvSpPr>
        <p:spPr>
          <a:xfrm>
            <a:off x="1500188" y="3714750"/>
            <a:ext cx="1214437" cy="4635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Анкетирование, тестирование</a:t>
            </a:r>
          </a:p>
        </p:txBody>
      </p:sp>
      <p:sp>
        <p:nvSpPr>
          <p:cNvPr id="73" name="Поле 2"/>
          <p:cNvSpPr txBox="1"/>
          <p:nvPr/>
        </p:nvSpPr>
        <p:spPr>
          <a:xfrm>
            <a:off x="642938" y="4429125"/>
            <a:ext cx="1357312" cy="64293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Консультации, родительские собрания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74" name="Поле 2"/>
          <p:cNvSpPr txBox="1"/>
          <p:nvPr/>
        </p:nvSpPr>
        <p:spPr>
          <a:xfrm>
            <a:off x="0" y="3357563"/>
            <a:ext cx="1262063" cy="5715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Планирование мероприятий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cxnSp>
        <p:nvCxnSpPr>
          <p:cNvPr id="78" name="Прямая со стрелкой 77"/>
          <p:cNvCxnSpPr>
            <a:endCxn id="73" idx="0"/>
          </p:cNvCxnSpPr>
          <p:nvPr/>
        </p:nvCxnSpPr>
        <p:spPr>
          <a:xfrm rot="5400000">
            <a:off x="910431" y="3839369"/>
            <a:ext cx="1000125" cy="1793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stCxn id="8" idx="2"/>
            <a:endCxn id="72" idx="0"/>
          </p:cNvCxnSpPr>
          <p:nvPr/>
        </p:nvCxnSpPr>
        <p:spPr>
          <a:xfrm rot="16200000" flipH="1">
            <a:off x="1909763" y="3517900"/>
            <a:ext cx="322262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 flipV="1">
            <a:off x="3286125" y="1714500"/>
            <a:ext cx="204788" cy="9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Поле 7"/>
          <p:cNvSpPr txBox="1"/>
          <p:nvPr/>
        </p:nvSpPr>
        <p:spPr>
          <a:xfrm>
            <a:off x="2928938" y="3000375"/>
            <a:ext cx="1714500" cy="8572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Статьи, пригласительные, папки передвижки, копилки добрых дел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cxnSp>
        <p:nvCxnSpPr>
          <p:cNvPr id="107" name="Прямая со стрелкой 106"/>
          <p:cNvCxnSpPr/>
          <p:nvPr/>
        </p:nvCxnSpPr>
        <p:spPr>
          <a:xfrm>
            <a:off x="4143375" y="4429125"/>
            <a:ext cx="0" cy="4333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Поле 9"/>
          <p:cNvSpPr txBox="1"/>
          <p:nvPr/>
        </p:nvSpPr>
        <p:spPr>
          <a:xfrm>
            <a:off x="3214688" y="4857750"/>
            <a:ext cx="1643062" cy="64293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 праздники, выставки, походы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09" name="Поле 9"/>
          <p:cNvSpPr txBox="1"/>
          <p:nvPr/>
        </p:nvSpPr>
        <p:spPr>
          <a:xfrm>
            <a:off x="5214938" y="4929188"/>
            <a:ext cx="1500187" cy="7143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Консультации, семинары  -практикумы и др.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cxnSp>
        <p:nvCxnSpPr>
          <p:cNvPr id="110" name="Прямая со стрелкой 109"/>
          <p:cNvCxnSpPr/>
          <p:nvPr/>
        </p:nvCxnSpPr>
        <p:spPr>
          <a:xfrm rot="5400000">
            <a:off x="5608638" y="4822825"/>
            <a:ext cx="21431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>
            <a:stCxn id="13" idx="2"/>
          </p:cNvCxnSpPr>
          <p:nvPr/>
        </p:nvCxnSpPr>
        <p:spPr>
          <a:xfrm rot="16200000" flipH="1">
            <a:off x="3493294" y="2850356"/>
            <a:ext cx="266700" cy="333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Поле 8"/>
          <p:cNvSpPr txBox="1"/>
          <p:nvPr/>
        </p:nvSpPr>
        <p:spPr>
          <a:xfrm>
            <a:off x="5429250" y="3071813"/>
            <a:ext cx="1303338" cy="64293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Совместные занятия, мастер -классы</a:t>
            </a:r>
          </a:p>
        </p:txBody>
      </p:sp>
      <p:cxnSp>
        <p:nvCxnSpPr>
          <p:cNvPr id="115" name="Прямая со стрелкой 114"/>
          <p:cNvCxnSpPr/>
          <p:nvPr/>
        </p:nvCxnSpPr>
        <p:spPr>
          <a:xfrm rot="16200000" flipH="1">
            <a:off x="5884069" y="2902744"/>
            <a:ext cx="266700" cy="333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859216" cy="67056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/>
              <a:t>Система работы </a:t>
            </a:r>
            <a:r>
              <a:rPr lang="ru-RU" sz="1800" b="1" dirty="0" smtClean="0"/>
              <a:t>ОУ </a:t>
            </a:r>
            <a:r>
              <a:rPr lang="ru-RU" sz="1800" b="1" dirty="0"/>
              <a:t>по оказанию помощи  родителям в обучении и воспитании детей.</a:t>
            </a:r>
            <a:r>
              <a:rPr lang="ru-RU" sz="2400" dirty="0"/>
              <a:t>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375848" cy="58674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Выбор родительского комитета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группах.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Выбор родителей в Совет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учреждения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«День открытых дверей» для родителей.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Привлечение родителей к проведению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мероприятий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Выявление социально-неблагополучных,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малообеспечен-ных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многодетных семей и постановка их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ВШК.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Посещение по месту жительства семей, находящихся в социально-опасном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положении.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Проведение мероприятий  родительского всеобуча.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консультаций специалистов: педагогов, медицинских работников для родителей.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Организация тематических встреч родителей с работниками образования, правоохранительных органов, органов здравоохранения.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Использование разнообразных форм для проведения родительских собраний: лекции, конференции, ролевые игры, практикумы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/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46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«Мероприятия  ранней профилактики</a:t>
            </a:r>
            <a:r>
              <a:rPr lang="ru-RU" sz="2000" dirty="0" smtClean="0">
                <a:solidFill>
                  <a:schemeClr val="tx1"/>
                </a:solidFill>
              </a:rPr>
              <a:t>  </a:t>
            </a:r>
            <a:r>
              <a:rPr lang="ru-RU" sz="2000" b="1" dirty="0" smtClean="0">
                <a:solidFill>
                  <a:schemeClr val="tx1"/>
                </a:solidFill>
              </a:rPr>
              <a:t>правонарушений и безнадзорности»</a:t>
            </a:r>
            <a:r>
              <a:rPr lang="ru-RU" sz="4600" dirty="0" smtClean="0"/>
              <a:t> </a:t>
            </a:r>
          </a:p>
        </p:txBody>
      </p:sp>
      <p:sp>
        <p:nvSpPr>
          <p:cNvPr id="49155" name="Rectangle 3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484632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dirty="0" smtClean="0">
                <a:latin typeface="Arial" pitchFamily="34" charset="0"/>
              </a:rPr>
              <a:t>Что может </a:t>
            </a:r>
            <a:r>
              <a:rPr lang="ru-RU" dirty="0" smtClean="0">
                <a:latin typeface="Arial" pitchFamily="34" charset="0"/>
              </a:rPr>
              <a:t>сделать ВАШ </a:t>
            </a:r>
            <a:r>
              <a:rPr lang="ru-RU" dirty="0" smtClean="0">
                <a:latin typeface="Arial" pitchFamily="34" charset="0"/>
              </a:rPr>
              <a:t>коллектив </a:t>
            </a:r>
            <a:r>
              <a:rPr lang="ru-RU" dirty="0" smtClean="0">
                <a:latin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</a:rPr>
              <a:t>в рамках ранней профилактики правонарушений и безнадзорности?</a:t>
            </a:r>
            <a:r>
              <a:rPr lang="ru-RU" dirty="0" smtClean="0"/>
              <a:t> </a:t>
            </a:r>
          </a:p>
        </p:txBody>
      </p:sp>
      <p:pic>
        <p:nvPicPr>
          <p:cNvPr id="49156" name="Picture 8" descr="Прелесть!!!=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924944"/>
            <a:ext cx="4762500" cy="318135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548680"/>
            <a:ext cx="7632848" cy="5907683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Семья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это общество в миниатюре,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целостности которого зависит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езопасность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всего большого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еловеческого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общества.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Ф. Адлер.</a:t>
            </a:r>
          </a:p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214422"/>
            <a:ext cx="821533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семья, находящаяся в социально опасном положении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- семья, имеющая детей,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находящихся в социально опасном положении, а также семья, где родители или иные законные представители несовершеннолетних не исполняют своих обязанностей по их воспитанию, обучению и (или) содержанию и (или) отрицательно влияют на их поведение либо жестоко обращаются с ними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(в ред. Федерального закона от 1 декабря 2004 г. № 150-ФЗ, - Собрание законодательства РФ от 6 декабря 2004 г. № 49, ст. 4849);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8429652" cy="6858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индивидуальная профилактическая работа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деятельность по своевременному выявлению несовершеннолетних и семей, находящихся в социально опасном положении, а также по их социально-педагогической реабилитации и (или) предупреждению совершения ими правонарушений и антиобщественных действий;</a:t>
            </a:r>
          </a:p>
          <a:p>
            <a:pPr>
              <a:lnSpc>
                <a:spcPct val="80000"/>
              </a:lnSpc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профилактика безнадзорности и правонарушений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несовершеннолетних - система социальных, правовых, педагогических и иных мер, направленных на выявление и устранение причин и условий, способствующих безнадзорности, беспризорности, правонарушениям и антиобщественным действиям несовершеннолетних, осуществляемых в совокупности с индивидуальной профилактической работой с несовершеннолетними и семьями, находящимися в социально опасном положении.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96200" cy="83820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/>
              <a:t>Статья 14. ФЗ - 120 Органы управления образованием и образовательные учреждения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990600"/>
            <a:ext cx="8153400" cy="5105400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Общеобразовательные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учреждения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соответствии с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Уставами: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оказывают социально-психологическую и педагогическую помощь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несовершеннолетним с ограниченными возможностями здоровья и (или) отклонениями в поведении либо несовершеннолетним, имеющим проблемы в обучении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(в ред. Федерального закона от 30 июня 2007 г. № 120-ФЗ, - Собрание законодательства РФ от 2 июля 2007 г. № 27, ст. 3215)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выявляют несовершеннолетних, находящихся в социально опасном положении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 также не посещающих или систематически пропускающих по неуважительным причинам занятия в образовательных учреждениях, принимают меры по их воспитанию и получению ими общего образования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(в ред. Федерального закона от 21 июля 2007 г. № 194-ФЗ, - Собрание законодательства РФ от 23 июля 2007 г. № 30, ст. 3808)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выявляют семьи, находящиеся в социально опасном положении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и оказывают им помощь в обучении и воспитании детей;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обеспечивают организацию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образовательных учреждениях общедоступных спортивных секций, технических и иных кружков, клубов и привлечение к участию в них несовершеннолетних;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осуществляют меры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реализации программ и методик, направленных на формирование законопослушного поведения несовершеннолетних.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785794"/>
            <a:ext cx="764386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Главный смысл и цель семейной жизни  - воспитание детей.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Главная школа воспитания детей –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Это взаимоотношение мужа и жены, отца и матери.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                 В. Сухомлинский.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/>
          </p:cNvGraphicFramePr>
          <p:nvPr/>
        </p:nvGraphicFramePr>
        <p:xfrm>
          <a:off x="214282" y="285728"/>
          <a:ext cx="8750206" cy="6167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хема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8545512" cy="610711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Bookman Old Style" pitchFamily="18" charset="0"/>
              </a:rPr>
              <a:t>Основные критерии при определении семей данной категории :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286776" cy="57150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►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Неисполнение родителями своих обязанностей по жизнеобеспечению детей(отсутствие питания, одежды, несоблюдение санитарно-гигиенических условий)</a:t>
            </a:r>
          </a:p>
          <a:p>
            <a:pPr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►отсутствие условий для воспитания </a:t>
            </a:r>
          </a:p>
          <a:p>
            <a:pPr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детей (отсутствие работы у родителей, жилья и т.д.)</a:t>
            </a:r>
          </a:p>
          <a:p>
            <a:pPr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►вовлечение детей в противоправные действия(попрошайничество, проституция и т.д.)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1870</TotalTime>
  <Words>1647</Words>
  <Application>Microsoft Office PowerPoint</Application>
  <PresentationFormat>Экран (4:3)</PresentationFormat>
  <Paragraphs>169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Изящная</vt:lpstr>
      <vt:lpstr>Система работы по выполнению ФЗ № 120 «Об основах системы профилактики правонарушений и безнадзорности несовершеннолетних» </vt:lpstr>
      <vt:lpstr>ФЕДЕРАЛЬНЫЙ ЗАКОН  ОБ ОСНОВАХ СИСТЕМЫ ПРОФИЛАКТИКИ БЕЗНАДЗОРНОСТИ И ПРАВОНАРУШЕНИЙ НЕСОВЕРШЕННОЛЕТНИХ  Принят Государственной Думой 21 мая 1999 года Одобрен Советом Федерации 9 июня 1999 года</vt:lpstr>
      <vt:lpstr>Слайд 3</vt:lpstr>
      <vt:lpstr>Слайд 4</vt:lpstr>
      <vt:lpstr>Статья 14. ФЗ - 120 Органы управления образованием и образовательные учреждения</vt:lpstr>
      <vt:lpstr>Слайд 6</vt:lpstr>
      <vt:lpstr>Слайд 7</vt:lpstr>
      <vt:lpstr>Слайд 8</vt:lpstr>
      <vt:lpstr>Основные критерии при определении семей данной категории : </vt:lpstr>
      <vt:lpstr>основные критерии при определении семей данной категории </vt:lpstr>
      <vt:lpstr>Показатели неблагополучия семьи</vt:lpstr>
      <vt:lpstr>Показатели неблагополучия семьи</vt:lpstr>
      <vt:lpstr>Показатели неблагополучия семьи</vt:lpstr>
      <vt:lpstr>Показатели неблагополучия семьи</vt:lpstr>
      <vt:lpstr>Показатели неблагополучия семьи</vt:lpstr>
      <vt:lpstr>Последствия жизни и воспитания в социально опасной семье</vt:lpstr>
      <vt:lpstr>Эффективные меры воздействия  на социально опасную семью</vt:lpstr>
      <vt:lpstr>Формы работы с родителями  социально опасных семей</vt:lpstr>
      <vt:lpstr>Слайд 19</vt:lpstr>
      <vt:lpstr>Слайд 20</vt:lpstr>
      <vt:lpstr>Слайд 21</vt:lpstr>
      <vt:lpstr>Система работы ОУ по оказанию помощи  родителям в обучении и воспитании детей. </vt:lpstr>
      <vt:lpstr>  «Мероприятия  ранней профилактики  правонарушений и безнадзорности» 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</dc:creator>
  <cp:lastModifiedBy>Павел</cp:lastModifiedBy>
  <cp:revision>87</cp:revision>
  <dcterms:created xsi:type="dcterms:W3CDTF">2009-01-22T04:58:50Z</dcterms:created>
  <dcterms:modified xsi:type="dcterms:W3CDTF">2015-10-29T21:53:10Z</dcterms:modified>
</cp:coreProperties>
</file>